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3"/>
  </p:notesMasterIdLst>
  <p:sldIdLst>
    <p:sldId id="2506" r:id="rId2"/>
    <p:sldId id="2638" r:id="rId3"/>
    <p:sldId id="2585" r:id="rId4"/>
    <p:sldId id="2626" r:id="rId5"/>
    <p:sldId id="2545" r:id="rId6"/>
    <p:sldId id="2594" r:id="rId7"/>
    <p:sldId id="2546" r:id="rId8"/>
    <p:sldId id="2646" r:id="rId9"/>
    <p:sldId id="2579" r:id="rId10"/>
    <p:sldId id="2627" r:id="rId11"/>
    <p:sldId id="2507" r:id="rId12"/>
    <p:sldId id="2636" r:id="rId13"/>
    <p:sldId id="1951" r:id="rId14"/>
    <p:sldId id="1952" r:id="rId15"/>
    <p:sldId id="2596" r:id="rId16"/>
    <p:sldId id="2645" r:id="rId17"/>
    <p:sldId id="413" r:id="rId18"/>
    <p:sldId id="1148" r:id="rId19"/>
    <p:sldId id="2557" r:id="rId20"/>
    <p:sldId id="1950" r:id="rId21"/>
    <p:sldId id="2353" r:id="rId22"/>
    <p:sldId id="2549" r:id="rId23"/>
    <p:sldId id="2550" r:id="rId24"/>
    <p:sldId id="2538" r:id="rId25"/>
    <p:sldId id="2541" r:id="rId26"/>
    <p:sldId id="2540" r:id="rId27"/>
    <p:sldId id="2542" r:id="rId28"/>
    <p:sldId id="2647" r:id="rId29"/>
    <p:sldId id="2637" r:id="rId30"/>
    <p:sldId id="2288" r:id="rId31"/>
    <p:sldId id="2590" r:id="rId32"/>
    <p:sldId id="2320" r:id="rId33"/>
    <p:sldId id="2642" r:id="rId34"/>
    <p:sldId id="2639" r:id="rId35"/>
    <p:sldId id="2629" r:id="rId36"/>
    <p:sldId id="2630" r:id="rId37"/>
    <p:sldId id="2560" r:id="rId38"/>
    <p:sldId id="1047" r:id="rId39"/>
    <p:sldId id="2631" r:id="rId40"/>
    <p:sldId id="2632" r:id="rId41"/>
    <p:sldId id="1244" r:id="rId42"/>
    <p:sldId id="2512" r:id="rId43"/>
    <p:sldId id="2633" r:id="rId44"/>
    <p:sldId id="2595" r:id="rId45"/>
    <p:sldId id="2634" r:id="rId46"/>
    <p:sldId id="2635" r:id="rId47"/>
    <p:sldId id="2643" r:id="rId48"/>
    <p:sldId id="2514" r:id="rId49"/>
    <p:sldId id="2564" r:id="rId50"/>
    <p:sldId id="316" r:id="rId51"/>
    <p:sldId id="2566" r:id="rId52"/>
    <p:sldId id="2567" r:id="rId53"/>
    <p:sldId id="2610" r:id="rId54"/>
    <p:sldId id="2569" r:id="rId55"/>
    <p:sldId id="2347" r:id="rId56"/>
    <p:sldId id="2570" r:id="rId57"/>
    <p:sldId id="2608" r:id="rId58"/>
    <p:sldId id="2563" r:id="rId59"/>
    <p:sldId id="2577" r:id="rId60"/>
    <p:sldId id="2611" r:id="rId61"/>
    <p:sldId id="2358" r:id="rId62"/>
    <p:sldId id="2612" r:id="rId63"/>
    <p:sldId id="2307" r:id="rId64"/>
    <p:sldId id="2365" r:id="rId65"/>
    <p:sldId id="2624" r:id="rId66"/>
    <p:sldId id="2625" r:id="rId67"/>
    <p:sldId id="2572" r:id="rId68"/>
    <p:sldId id="2576" r:id="rId69"/>
    <p:sldId id="276" r:id="rId70"/>
    <p:sldId id="445" r:id="rId71"/>
    <p:sldId id="2508" r:id="rId7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showAnimation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950"/>
    <p:restoredTop sz="59422" autoAdjust="0"/>
  </p:normalViewPr>
  <p:slideViewPr>
    <p:cSldViewPr snapToGrid="0">
      <p:cViewPr varScale="1">
        <p:scale>
          <a:sx n="72" d="100"/>
          <a:sy n="72" d="100"/>
        </p:scale>
        <p:origin x="177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77D8FC-BDAE-4C0B-9EC9-EDF7A72984B8}" type="datetimeFigureOut">
              <a:rPr lang="en-US" smtClean="0"/>
              <a:t>9/22/25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928494-E6BA-4A26-84EE-8420C225A9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4027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928494-E6BA-4A26-84EE-8420C225A91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3964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zh-CN" altLang="en-US" b="1" dirty="0"/>
                  <a:t>单个神经元的训练 </a:t>
                </a:r>
                <a:r>
                  <a:rPr lang="en-US" altLang="zh-CN" b="1" dirty="0"/>
                  <a:t>—— </a:t>
                </a:r>
                <a:r>
                  <a:rPr lang="zh-CN" altLang="en-US" b="1" dirty="0"/>
                  <a:t>示例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ar-AE" sz="1200" i="1" kern="1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lang="ar-AE" sz="1200" kern="1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𝜕</m:t>
                          </m:r>
                          <m:r>
                            <a:rPr lang="ar-AE" sz="1200" i="1" kern="1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𝐸</m:t>
                          </m:r>
                        </m:num>
                        <m:den>
                          <m:r>
                            <a:rPr lang="ar-AE" sz="1200" i="0" kern="1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𝜕</m:t>
                          </m:r>
                          <m:sSub>
                            <m:sSubPr>
                              <m:ctrlPr>
                                <a:rPr lang="ar-AE" sz="1200" i="1" kern="1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lang="ar-AE" sz="1200" i="1" kern="1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ar-AE" sz="1200" i="0" kern="1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ar-AE" sz="1200" i="0" kern="12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lang="ar-AE" sz="1200" i="1" kern="1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lang="ar-AE" sz="1200" i="0" kern="1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𝜕</m:t>
                          </m:r>
                          <m:r>
                            <a:rPr lang="ar-AE" sz="1200" i="1" kern="1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𝐸</m:t>
                          </m:r>
                        </m:num>
                        <m:den>
                          <m:r>
                            <a:rPr lang="ar-AE" sz="1200" i="0" kern="1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𝜕</m:t>
                          </m:r>
                          <m:r>
                            <a:rPr lang="ar-AE" sz="1200" i="1" kern="1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𝑜</m:t>
                          </m:r>
                        </m:den>
                      </m:f>
                      <m:r>
                        <m:rPr>
                          <m:nor/>
                        </m:rPr>
                        <a:rPr lang="ar-AE" sz="1200" b="0" i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m:t> </m:t>
                      </m:r>
                      <m:f>
                        <m:fPr>
                          <m:ctrlPr>
                            <a:rPr lang="ar-AE" sz="1200" b="0" i="1" kern="1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lang="ar-AE" sz="1200" b="0" i="0" kern="1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𝜕</m:t>
                          </m:r>
                          <m:r>
                            <a:rPr lang="ar-AE" sz="1200" b="0" i="1" kern="1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𝑜</m:t>
                          </m:r>
                        </m:num>
                        <m:den>
                          <m:r>
                            <a:rPr lang="ar-AE" sz="1200" b="0" i="0" kern="1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𝜕</m:t>
                          </m:r>
                          <m:sSub>
                            <m:sSubPr>
                              <m:ctrlPr>
                                <a:rPr lang="ar-AE" sz="1200" b="0" i="1" kern="1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lang="ar-AE" sz="1200" b="0" i="1" kern="1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ar-AE" sz="1200" b="0" i="0" kern="1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ar-AE" b="0" dirty="0"/>
              </a:p>
              <a:p>
                <a:endParaRPr lang="ar-AE" dirty="0"/>
              </a:p>
              <a:p>
                <a:r>
                  <a:rPr lang="ar-AE" dirty="0"/>
                  <a:t>\</a:t>
                </a:r>
                <a:r>
                  <a:rPr lang="en-US" dirty="0"/>
                  <a:t>frac{\partial E}{\partial o}</a:t>
                </a:r>
                <a:br>
                  <a:rPr lang="en-US" dirty="0"/>
                </a:br>
                <a:r>
                  <a:rPr lang="en-US" dirty="0"/>
                  <a:t>= \frac{\partial}{\partial o}!\left(\tfrac12 (Y-O)^2\right)</a:t>
                </a:r>
                <a:br>
                  <a:rPr lang="en-US" dirty="0"/>
                </a:br>
                <a:r>
                  <a:rPr lang="en-US" dirty="0"/>
                  <a:t>= 2 \</a:t>
                </a:r>
                <a:r>
                  <a:rPr lang="en-US" dirty="0" err="1"/>
                  <a:t>cdot</a:t>
                </a:r>
                <a:r>
                  <a:rPr lang="en-US" dirty="0"/>
                  <a:t> \tfrac12 \</a:t>
                </a:r>
                <a:r>
                  <a:rPr lang="en-US" dirty="0" err="1"/>
                  <a:t>cdot</a:t>
                </a:r>
                <a:r>
                  <a:rPr lang="en-US" dirty="0"/>
                  <a:t> (-1)(Y-O)</a:t>
                </a:r>
                <a:br>
                  <a:rPr lang="en-US" dirty="0"/>
                </a:br>
                <a:r>
                  <a:rPr lang="en-US" dirty="0"/>
                  <a:t>= O - Y</a:t>
                </a:r>
                <a:br>
                  <a:rPr lang="en-US" dirty="0"/>
                </a:br>
                <a:r>
                  <a:rPr lang="en-US" dirty="0"/>
                  <a:t>= 0 - 0.5</a:t>
                </a:r>
                <a:br>
                  <a:rPr lang="en-US" dirty="0"/>
                </a:br>
                <a:r>
                  <a:rPr lang="en-US" dirty="0"/>
                  <a:t>= -0.5</a:t>
                </a:r>
                <a:br>
                  <a:rPr lang="en-US" dirty="0"/>
                </a:br>
                <a:r>
                  <a:rPr lang="en-US" dirty="0"/>
                  <a:t>]</a:t>
                </a:r>
              </a:p>
              <a:p>
                <a:endParaRPr lang="en-US" dirty="0"/>
              </a:p>
              <a:p>
                <a:r>
                  <a:rPr lang="en-US" dirty="0"/>
                  <a:t>\frac{\partial o}{\partial w_1}</a:t>
                </a:r>
                <a:br>
                  <a:rPr lang="en-US" dirty="0"/>
                </a:br>
                <a:r>
                  <a:rPr lang="en-US" dirty="0"/>
                  <a:t>= \frac{\partial (x_1 w_1 + b)}{\partial w_1}</a:t>
                </a:r>
                <a:br>
                  <a:rPr lang="en-US" dirty="0"/>
                </a:br>
                <a:r>
                  <a:rPr lang="en-US" dirty="0"/>
                  <a:t>= X_1 = 1</a:t>
                </a:r>
                <a:br>
                  <a:rPr lang="en-US" dirty="0"/>
                </a:br>
                <a:r>
                  <a:rPr lang="en-US" dirty="0"/>
                  <a:t>]</a:t>
                </a:r>
              </a:p>
              <a:p>
                <a:r>
                  <a:rPr lang="zh-CN" altLang="en-US" dirty="0"/>
                  <a:t>因而：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ar-AE" sz="1200" i="1" kern="1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lang="ar-AE" sz="1200" kern="1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𝜕</m:t>
                          </m:r>
                          <m:r>
                            <a:rPr lang="ar-AE" sz="1200" i="1" kern="1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𝐸</m:t>
                          </m:r>
                        </m:num>
                        <m:den>
                          <m:r>
                            <a:rPr lang="ar-AE" sz="1200" i="0" kern="1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𝜕</m:t>
                          </m:r>
                          <m:sSub>
                            <m:sSubPr>
                              <m:ctrlPr>
                                <a:rPr lang="ar-AE" sz="1200" i="1" kern="1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lang="ar-AE" sz="1200" i="1" kern="1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ar-AE" sz="1200" i="0" kern="1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ar-AE" sz="1200" i="0" kern="12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lang="ar-AE" sz="1200" i="1" kern="1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lang="ar-AE" sz="1200" i="0" kern="1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𝜕</m:t>
                          </m:r>
                          <m:r>
                            <a:rPr lang="ar-AE" sz="1200" i="1" kern="1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𝐸</m:t>
                          </m:r>
                        </m:num>
                        <m:den>
                          <m:r>
                            <a:rPr lang="ar-AE" sz="1200" i="0" kern="1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𝜕</m:t>
                          </m:r>
                          <m:r>
                            <a:rPr lang="ar-AE" sz="1200" i="1" kern="1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𝑜</m:t>
                          </m:r>
                        </m:den>
                      </m:f>
                      <m:r>
                        <m:rPr>
                          <m:nor/>
                        </m:rPr>
                        <a:rPr lang="ar-AE" sz="1200" b="0" i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m:t> </m:t>
                      </m:r>
                      <m:f>
                        <m:fPr>
                          <m:ctrlPr>
                            <a:rPr lang="ar-AE" sz="1200" b="0" i="1" kern="1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lang="ar-AE" sz="1200" b="0" i="0" kern="1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𝜕</m:t>
                          </m:r>
                          <m:r>
                            <a:rPr lang="ar-AE" sz="1200" b="0" i="1" kern="1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𝑜</m:t>
                          </m:r>
                        </m:num>
                        <m:den>
                          <m:r>
                            <a:rPr lang="ar-AE" sz="1200" b="0" i="0" kern="1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𝜕</m:t>
                          </m:r>
                          <m:sSub>
                            <m:sSubPr>
                              <m:ctrlPr>
                                <a:rPr lang="ar-AE" sz="1200" b="0" i="1" kern="1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lang="ar-AE" sz="1200" b="0" i="1" kern="1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ar-AE" sz="1200" b="0" i="0" kern="1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ar-AE" sz="1200" b="0" i="0" kern="12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=−0.5×1=−0.5</m:t>
                      </m:r>
                    </m:oMath>
                  </m:oMathPara>
                </a14:m>
                <a:endParaRPr lang="ar-AE" b="0" dirty="0"/>
              </a:p>
              <a:p>
                <a:r>
                  <a:rPr lang="zh-CN" altLang="en-US" dirty="0"/>
                  <a:t>现在可以计算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120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lang="ar-AE" sz="120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𝑤</m:t>
                        </m:r>
                      </m:e>
                      <m:sub>
                        <m:r>
                          <a:rPr lang="ar-AE" sz="1200" i="0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dirty="0"/>
                  <a:t>的新值：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ar-AE" sz="1200" i="1" kern="1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lang="ar-AE" sz="1200" i="1" kern="1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lang="ar-AE" sz="1200" i="0" kern="1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m:rPr>
                              <m:nor/>
                            </m:rPr>
                            <a:rPr lang="en-US" sz="1200" b="0" i="1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m:t>new</m:t>
                          </m:r>
                        </m:sup>
                      </m:sSubSup>
                      <m:r>
                        <a:rPr lang="ar-AE" sz="1200" b="0" i="0" kern="12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bSup>
                        <m:sSubSupPr>
                          <m:ctrlPr>
                            <a:rPr lang="ar-AE" sz="1200" b="0" i="1" kern="1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lang="ar-AE" sz="1200" b="0" i="1" kern="1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lang="ar-AE" sz="1200" b="0" i="0" kern="1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m:rPr>
                              <m:nor/>
                            </m:rPr>
                            <a:rPr lang="en-US" sz="1200" b="0" i="1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m:t>old</m:t>
                          </m:r>
                        </m:sup>
                      </m:sSubSup>
                      <m:r>
                        <a:rPr lang="ar-AE" sz="1200" b="0" i="0" kern="12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−</m:t>
                      </m:r>
                      <m:r>
                        <m:rPr>
                          <m:nor/>
                        </m:rPr>
                        <a:rPr lang="en-US" sz="1200" b="0" i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m:t>Learning</m:t>
                      </m:r>
                      <m:r>
                        <m:rPr>
                          <m:lit/>
                          <m:nor/>
                        </m:rPr>
                        <a:rPr lang="en-US" sz="1200" b="0" i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m:t>_</m:t>
                      </m:r>
                      <m:r>
                        <m:rPr>
                          <m:nor/>
                        </m:rPr>
                        <a:rPr lang="en-US" sz="1200" b="0" i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m:t>Rate</m:t>
                      </m:r>
                      <m:r>
                        <a:rPr lang="en-US" sz="1200" b="0" i="0" kern="12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⋅</m:t>
                      </m:r>
                      <m:f>
                        <m:fPr>
                          <m:ctrlPr>
                            <a:rPr lang="ar-AE" sz="1200" b="0" i="1" kern="1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lang="ar-AE" sz="1200" b="0" i="0" kern="1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𝜕</m:t>
                          </m:r>
                          <m:r>
                            <a:rPr lang="ar-AE" sz="1200" b="0" i="1" kern="1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𝐸</m:t>
                          </m:r>
                        </m:num>
                        <m:den>
                          <m:r>
                            <a:rPr lang="ar-AE" sz="1200" b="0" i="0" kern="1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𝜕</m:t>
                          </m:r>
                          <m:sSub>
                            <m:sSubPr>
                              <m:ctrlPr>
                                <a:rPr lang="ar-AE" sz="1200" b="0" i="1" kern="1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lang="ar-AE" sz="1200" b="0" i="1" kern="1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ar-AE" sz="1200" b="0" i="0" kern="1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ar-AE" sz="1200" b="0" i="0" kern="12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=0−0.1×</m:t>
                      </m:r>
                      <m:d>
                        <m:dPr>
                          <m:ctrlPr>
                            <a:rPr lang="ar-AE" sz="1200" b="0" i="1" kern="1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lang="ar-AE" sz="1200" b="0" i="0" kern="1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−0.5</m:t>
                          </m:r>
                        </m:e>
                      </m:d>
                      <m:r>
                        <a:rPr lang="ar-AE" sz="1200" b="0" i="0" kern="12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=0.05</m:t>
                      </m:r>
                    </m:oMath>
                  </m:oMathPara>
                </a14:m>
                <a:endParaRPr lang="ar-AE" b="0" dirty="0"/>
              </a:p>
              <a:p>
                <a:r>
                  <a:rPr lang="zh-CN" altLang="en-US" dirty="0"/>
                  <a:t>右侧给定条件：</a:t>
                </a:r>
                <a:br>
                  <a:rPr lang="zh-CN" altLang="en-US" dirty="0"/>
                </a:br>
                <a14:m>
                  <m:oMath xmlns:m="http://schemas.openxmlformats.org/officeDocument/2006/math">
                    <m:r>
                      <a:rPr lang="zh-CN" altLang="en-US" sz="1200" i="1" kern="1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𝑜</m:t>
                    </m:r>
                    <m:r>
                      <a:rPr lang="en-US" altLang="zh-CN" sz="1200" i="0" kern="1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sSub>
                      <m:sSubPr>
                        <m:ctrlPr>
                          <a:rPr lang="ar-AE" sz="120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lang="ar-AE" sz="120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𝑥</m:t>
                        </m:r>
                      </m:e>
                      <m:sub>
                        <m:r>
                          <a:rPr lang="ar-AE" sz="1200" i="0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ar-AE" sz="120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lang="ar-AE" sz="120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𝑤</m:t>
                        </m:r>
                      </m:e>
                      <m:sub>
                        <m:r>
                          <a:rPr lang="ar-AE" sz="1200" i="0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</m:t>
                        </m:r>
                      </m:sub>
                    </m:sSub>
                    <m:r>
                      <a:rPr lang="ar-AE" sz="1200" i="0" kern="1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+</m:t>
                    </m:r>
                    <m:r>
                      <a:rPr lang="ar-AE" sz="1200" i="1" kern="1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𝑏</m:t>
                    </m:r>
                  </m:oMath>
                </a14:m>
                <a:r>
                  <a:rPr lang="ar-AE" dirty="0"/>
                  <a:t>；</a:t>
                </a:r>
                <a14:m>
                  <m:oMath xmlns:m="http://schemas.openxmlformats.org/officeDocument/2006/math">
                    <m:r>
                      <a:rPr lang="ar-AE" sz="1200" i="1" kern="1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𝐸</m:t>
                    </m:r>
                    <m:r>
                      <a:rPr lang="ar-AE" sz="1200" i="0" kern="1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f>
                      <m:fPr>
                        <m:ctrlPr>
                          <a:rPr lang="ar-AE" sz="120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Pr>
                      <m:num>
                        <m:r>
                          <a:rPr lang="ar-AE" sz="1200" i="0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</m:t>
                        </m:r>
                      </m:num>
                      <m:den>
                        <m:r>
                          <a:rPr lang="ar-AE" sz="1200" i="0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den>
                    </m:f>
                    <m:d>
                      <m:dPr>
                        <m:endChr m:val=""/>
                        <m:ctrlPr>
                          <a:rPr lang="ar-AE" sz="120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lang="ar-AE" sz="120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𝑌</m:t>
                        </m:r>
                        <m:r>
                          <a:rPr lang="ar-AE" sz="1200" i="0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−</m:t>
                        </m:r>
                        <m:r>
                          <a:rPr lang="ar-AE" sz="120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𝑂</m:t>
                        </m:r>
                        <m:sSup>
                          <m:sSupPr>
                            <m:ctrlPr>
                              <a:rPr lang="ar-AE" sz="1200" i="1" kern="12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pPr>
                          <m:e>
                            <m:d>
                              <m:dPr>
                                <m:begChr m:val=""/>
                                <m:endChr m:val=""/>
                                <m:ctrlPr>
                                  <a:rPr lang="ar-AE" sz="1200" i="1" kern="12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dPr>
                              <m:e>
                                <m:r>
                                  <a:rPr lang="ar-AE" sz="1200" i="0" kern="12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)</m:t>
                                </m:r>
                              </m:e>
                            </m:d>
                          </m:e>
                          <m:sup>
                            <m:r>
                              <a:rPr lang="ar-AE" sz="1200" i="0" kern="12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ar-AE" dirty="0"/>
                  <a:t>；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120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lang="ar-AE" sz="120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𝑋</m:t>
                        </m:r>
                      </m:e>
                      <m:sub>
                        <m:r>
                          <a:rPr lang="ar-AE" sz="1200" i="0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</m:t>
                        </m:r>
                      </m:sub>
                    </m:sSub>
                    <m:r>
                      <a:rPr lang="ar-AE" sz="1200" i="0" kern="1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=1</m:t>
                    </m:r>
                  </m:oMath>
                </a14:m>
                <a:r>
                  <a:rPr lang="ar-AE" dirty="0"/>
                  <a:t>，</a:t>
                </a:r>
                <a14:m>
                  <m:oMath xmlns:m="http://schemas.openxmlformats.org/officeDocument/2006/math">
                    <m:r>
                      <a:rPr lang="ar-AE" sz="1200" i="1" kern="1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𝑌</m:t>
                    </m:r>
                    <m:r>
                      <a:rPr lang="ar-AE" sz="1200" i="0" kern="1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=0.5</m:t>
                    </m:r>
                  </m:oMath>
                </a14:m>
                <a:r>
                  <a:rPr lang="ar-AE" dirty="0"/>
                  <a:t>，</a:t>
                </a:r>
                <a14:m>
                  <m:oMath xmlns:m="http://schemas.openxmlformats.org/officeDocument/2006/math">
                    <m:r>
                      <a:rPr lang="ar-AE" sz="1200" i="1" kern="1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𝑂</m:t>
                    </m:r>
                    <m:r>
                      <a:rPr lang="ar-AE" sz="1200" i="0" kern="1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=0</m:t>
                    </m:r>
                  </m:oMath>
                </a14:m>
                <a:r>
                  <a:rPr lang="ar-AE" dirty="0"/>
                  <a:t>，</a:t>
                </a:r>
                <a:r>
                  <a:rPr lang="zh-CN" altLang="en-US" dirty="0"/>
                  <a:t>学习率 </a:t>
                </a:r>
                <a14:m>
                  <m:oMath xmlns:m="http://schemas.openxmlformats.org/officeDocument/2006/math">
                    <m:r>
                      <a:rPr lang="en-US" altLang="zh-CN" sz="1200" kern="1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r>
                      <a:rPr lang="en-US" altLang="zh-CN" sz="1200" i="0" kern="1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0.1</m:t>
                    </m:r>
                  </m:oMath>
                </a14:m>
                <a:r>
                  <a:rPr lang="zh-CN" altLang="en-US" dirty="0"/>
                  <a:t>。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zh-CN" altLang="en-US" b="1" dirty="0"/>
                  <a:t>单个神经元的训练 </a:t>
                </a:r>
                <a:r>
                  <a:rPr lang="en-US" altLang="zh-CN" b="1" dirty="0"/>
                  <a:t>—— </a:t>
                </a:r>
                <a:r>
                  <a:rPr lang="zh-CN" altLang="en-US" b="1" dirty="0"/>
                  <a:t>示例</a:t>
                </a:r>
              </a:p>
              <a:p>
                <a:r>
                  <a:rPr lang="ar-AE" sz="120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∂𝐸/(∂𝑤_1 )=∂𝐸/∂𝑜</a:t>
                </a:r>
                <a:r>
                  <a:rPr lang="ar-AE" sz="1200" b="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</a:t>
                </a:r>
                <a:r>
                  <a:rPr lang="ar-AE" sz="1200" b="0" i="0" kern="1200">
                    <a:solidFill>
                      <a:schemeClr val="tx1"/>
                    </a:solidFill>
                    <a:latin typeface="Cambria Math" panose="02040503050406030204" pitchFamily="18" charset="0"/>
                    <a:ea typeface="+mn-ea"/>
                    <a:cs typeface="+mn-cs"/>
                  </a:rPr>
                  <a:t>" </a:t>
                </a:r>
                <a:r>
                  <a:rPr lang="ar-AE" sz="1200" b="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"  ∂𝑜/(∂𝑤_1 )</a:t>
                </a:r>
                <a:endParaRPr lang="ar-AE" b="0" dirty="0"/>
              </a:p>
              <a:p>
                <a:endParaRPr lang="ar-AE" dirty="0"/>
              </a:p>
              <a:p>
                <a:r>
                  <a:rPr lang="ar-AE" dirty="0"/>
                  <a:t>\</a:t>
                </a:r>
                <a:r>
                  <a:rPr lang="en-US" dirty="0"/>
                  <a:t>frac{\partial E}{\partial o}</a:t>
                </a:r>
                <a:br>
                  <a:rPr lang="en-US" dirty="0"/>
                </a:br>
                <a:r>
                  <a:rPr lang="en-US" dirty="0"/>
                  <a:t>= \frac{\partial}{\partial o}!\left(\tfrac12 (Y-O)^2\right)</a:t>
                </a:r>
                <a:br>
                  <a:rPr lang="en-US" dirty="0"/>
                </a:br>
                <a:r>
                  <a:rPr lang="en-US" dirty="0"/>
                  <a:t>= 2 \</a:t>
                </a:r>
                <a:r>
                  <a:rPr lang="en-US" dirty="0" err="1"/>
                  <a:t>cdot</a:t>
                </a:r>
                <a:r>
                  <a:rPr lang="en-US" dirty="0"/>
                  <a:t> \tfrac12 \</a:t>
                </a:r>
                <a:r>
                  <a:rPr lang="en-US" dirty="0" err="1"/>
                  <a:t>cdot</a:t>
                </a:r>
                <a:r>
                  <a:rPr lang="en-US" dirty="0"/>
                  <a:t> (-1)(Y-O)</a:t>
                </a:r>
                <a:br>
                  <a:rPr lang="en-US" dirty="0"/>
                </a:br>
                <a:r>
                  <a:rPr lang="en-US" dirty="0"/>
                  <a:t>= O - Y</a:t>
                </a:r>
                <a:br>
                  <a:rPr lang="en-US" dirty="0"/>
                </a:br>
                <a:r>
                  <a:rPr lang="en-US" dirty="0"/>
                  <a:t>= 0 - 0.5</a:t>
                </a:r>
                <a:br>
                  <a:rPr lang="en-US" dirty="0"/>
                </a:br>
                <a:r>
                  <a:rPr lang="en-US" dirty="0"/>
                  <a:t>= -0.5</a:t>
                </a:r>
                <a:br>
                  <a:rPr lang="en-US" dirty="0"/>
                </a:br>
                <a:r>
                  <a:rPr lang="en-US" dirty="0"/>
                  <a:t>]</a:t>
                </a:r>
              </a:p>
              <a:p>
                <a:endParaRPr lang="en-US" dirty="0"/>
              </a:p>
              <a:p>
                <a:r>
                  <a:rPr lang="en-US" dirty="0"/>
                  <a:t>\frac{\partial o}{\partial w_1}</a:t>
                </a:r>
                <a:br>
                  <a:rPr lang="en-US" dirty="0"/>
                </a:br>
                <a:r>
                  <a:rPr lang="en-US" dirty="0"/>
                  <a:t>= \frac{\partial (x_1 w_1 + b)}{\partial w_1}</a:t>
                </a:r>
                <a:br>
                  <a:rPr lang="en-US" dirty="0"/>
                </a:br>
                <a:r>
                  <a:rPr lang="en-US" dirty="0"/>
                  <a:t>= X_1 = 1</a:t>
                </a:r>
                <a:br>
                  <a:rPr lang="en-US" dirty="0"/>
                </a:br>
                <a:r>
                  <a:rPr lang="en-US" dirty="0"/>
                  <a:t>]</a:t>
                </a:r>
              </a:p>
              <a:p>
                <a:r>
                  <a:rPr lang="zh-CN" altLang="en-US" dirty="0"/>
                  <a:t>因而：</a:t>
                </a:r>
              </a:p>
              <a:p>
                <a:r>
                  <a:rPr lang="ar-AE" sz="120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∂𝐸/(∂𝑤_1 )=∂𝐸/∂𝑜</a:t>
                </a:r>
                <a:r>
                  <a:rPr lang="ar-AE" sz="1200" b="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</a:t>
                </a:r>
                <a:r>
                  <a:rPr lang="ar-AE" sz="1200" b="0" i="0" kern="1200">
                    <a:solidFill>
                      <a:schemeClr val="tx1"/>
                    </a:solidFill>
                    <a:latin typeface="Cambria Math" panose="02040503050406030204" pitchFamily="18" charset="0"/>
                    <a:ea typeface="+mn-ea"/>
                    <a:cs typeface="+mn-cs"/>
                  </a:rPr>
                  <a:t>" </a:t>
                </a:r>
                <a:r>
                  <a:rPr lang="ar-AE" sz="1200" b="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"  ∂𝑜/(∂𝑤_1 )=−0.5×1=−0.5</a:t>
                </a:r>
                <a:endParaRPr lang="ar-AE" b="0" dirty="0"/>
              </a:p>
              <a:p>
                <a:r>
                  <a:rPr lang="zh-CN" altLang="en-US" dirty="0"/>
                  <a:t>现在可以计算 </a:t>
                </a:r>
                <a:r>
                  <a:rPr lang="ar-AE" sz="120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𝑤_1</a:t>
                </a:r>
                <a:r>
                  <a:rPr lang="zh-CN" altLang="en-US" dirty="0"/>
                  <a:t>的新值：</a:t>
                </a:r>
              </a:p>
              <a:p>
                <a:r>
                  <a:rPr lang="ar-AE" sz="120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𝑤_1^</a:t>
                </a:r>
                <a:r>
                  <a:rPr lang="en-US" sz="1200" b="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"new</a:t>
                </a:r>
                <a:r>
                  <a:rPr lang="ar-AE" sz="1200" b="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" =𝑤_1^</a:t>
                </a:r>
                <a:r>
                  <a:rPr lang="en-US" sz="1200" b="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"old</a:t>
                </a:r>
                <a:r>
                  <a:rPr lang="ar-AE" sz="1200" b="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" −</a:t>
                </a:r>
                <a:r>
                  <a:rPr lang="en-US" sz="1200" b="0" i="0" kern="1200">
                    <a:solidFill>
                      <a:schemeClr val="tx1"/>
                    </a:solidFill>
                    <a:latin typeface="Cambria Math" panose="02040503050406030204" pitchFamily="18" charset="0"/>
                    <a:ea typeface="+mn-ea"/>
                    <a:cs typeface="+mn-cs"/>
                  </a:rPr>
                  <a:t>"Learning\_Rate</a:t>
                </a:r>
                <a:r>
                  <a:rPr lang="en-US" sz="1200" b="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"⋅</a:t>
                </a:r>
                <a:r>
                  <a:rPr lang="ar-AE" sz="1200" b="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∂𝐸/(∂𝑤_1 )=0−0.1×(−0.5)=0.05</a:t>
                </a:r>
                <a:endParaRPr lang="ar-AE" b="0" dirty="0"/>
              </a:p>
              <a:p>
                <a:r>
                  <a:rPr lang="zh-CN" altLang="en-US" dirty="0"/>
                  <a:t>右侧给定条件：</a:t>
                </a:r>
                <a:br>
                  <a:rPr lang="zh-CN" altLang="en-US" dirty="0"/>
                </a:br>
                <a:r>
                  <a:rPr lang="zh-CN" altLang="en-US" sz="120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𝑜</a:t>
                </a:r>
                <a:r>
                  <a:rPr lang="en-US" altLang="zh-CN" sz="120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=</a:t>
                </a:r>
                <a:r>
                  <a:rPr lang="ar-AE" sz="120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𝑥_1 𝑤_1+𝑏</a:t>
                </a:r>
                <a:r>
                  <a:rPr lang="ar-AE" dirty="0"/>
                  <a:t>；</a:t>
                </a:r>
                <a:r>
                  <a:rPr lang="ar-AE" sz="120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𝐸=1/2 (𝑌−𝑂├ )┤^2 ┤</a:t>
                </a:r>
                <a:r>
                  <a:rPr lang="ar-AE" dirty="0"/>
                  <a:t>；</a:t>
                </a:r>
                <a:r>
                  <a:rPr lang="ar-AE" sz="120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𝑋_1=1</a:t>
                </a:r>
                <a:r>
                  <a:rPr lang="ar-AE" dirty="0"/>
                  <a:t>，</a:t>
                </a:r>
                <a:r>
                  <a:rPr lang="ar-AE" sz="120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𝑌=0.5</a:t>
                </a:r>
                <a:r>
                  <a:rPr lang="ar-AE" dirty="0"/>
                  <a:t>，</a:t>
                </a:r>
                <a:r>
                  <a:rPr lang="ar-AE" sz="120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𝑂=0</a:t>
                </a:r>
                <a:r>
                  <a:rPr lang="ar-AE" dirty="0"/>
                  <a:t>，</a:t>
                </a:r>
                <a:r>
                  <a:rPr lang="zh-CN" altLang="en-US" dirty="0"/>
                  <a:t>学习率 </a:t>
                </a:r>
                <a:r>
                  <a:rPr lang="en-US" altLang="zh-CN" sz="120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=0.1</a:t>
                </a:r>
                <a:r>
                  <a:rPr lang="zh-CN" altLang="en-US" dirty="0"/>
                  <a:t>。</a:t>
                </a:r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928494-E6BA-4A26-84EE-8420C225A916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2925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zh-CN" altLang="en-US" b="1" dirty="0"/>
                  <a:t>单个神经元的训练 </a:t>
                </a:r>
                <a:r>
                  <a:rPr lang="en-US" altLang="zh-CN" b="1" dirty="0"/>
                  <a:t>—— </a:t>
                </a:r>
                <a:r>
                  <a:rPr lang="zh-CN" altLang="en-US" b="1" dirty="0"/>
                  <a:t>示例</a:t>
                </a:r>
              </a:p>
              <a:p>
                <a:r>
                  <a:rPr lang="zh-CN" altLang="en-US" dirty="0"/>
                  <a:t>（右图）当前参数：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120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lang="ar-AE" sz="120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𝑤</m:t>
                        </m:r>
                      </m:e>
                      <m:sub>
                        <m:r>
                          <a:rPr lang="ar-AE" sz="1200" i="0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</m:t>
                        </m:r>
                      </m:sub>
                    </m:sSub>
                    <m:r>
                      <a:rPr lang="ar-AE" sz="1200" i="0" kern="1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=0.05,</m:t>
                    </m:r>
                    <m:r>
                      <m:rPr>
                        <m:nor/>
                      </m:rPr>
                      <a:rPr lang="ar-AE" sz="1200" b="0" 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rPr>
                      <m:t>  </m:t>
                    </m:r>
                    <m:r>
                      <a:rPr lang="ar-AE" sz="1200" b="0" i="1" kern="1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𝑏</m:t>
                    </m:r>
                    <m:r>
                      <a:rPr lang="ar-AE" sz="1200" b="0" i="0" kern="1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=0.05</m:t>
                    </m:r>
                  </m:oMath>
                </a14:m>
                <a:r>
                  <a:rPr lang="ar-AE" dirty="0"/>
                  <a:t>。</a:t>
                </a:r>
                <a:br>
                  <a:rPr lang="ar-AE" dirty="0"/>
                </a:br>
                <a:r>
                  <a:rPr lang="zh-CN" altLang="en-US" dirty="0"/>
                  <a:t>输入：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120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lang="ar-AE" sz="120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𝑋</m:t>
                        </m:r>
                      </m:e>
                      <m:sub>
                        <m:r>
                          <a:rPr lang="ar-AE" sz="1200" i="0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</m:t>
                        </m:r>
                      </m:sub>
                    </m:sSub>
                    <m:r>
                      <a:rPr lang="ar-AE" sz="1200" i="0" kern="1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=1</m:t>
                    </m:r>
                  </m:oMath>
                </a14:m>
                <a:r>
                  <a:rPr lang="ar-AE" dirty="0"/>
                  <a:t>，</a:t>
                </a:r>
                <a:r>
                  <a:rPr lang="zh-CN" altLang="en-US" dirty="0"/>
                  <a:t>目标：</a:t>
                </a:r>
                <a14:m>
                  <m:oMath xmlns:m="http://schemas.openxmlformats.org/officeDocument/2006/math">
                    <m:r>
                      <a:rPr lang="zh-CN" altLang="en-US" sz="1200" i="1" kern="1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𝑌</m:t>
                    </m:r>
                    <m:r>
                      <a:rPr lang="en-US" altLang="zh-CN" sz="1200" i="0" kern="1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=0.5</m:t>
                    </m:r>
                  </m:oMath>
                </a14:m>
                <a:r>
                  <a:rPr lang="zh-CN" altLang="en-US" dirty="0"/>
                  <a:t>。</a:t>
                </a:r>
                <a:br>
                  <a:rPr lang="zh-CN" altLang="en-US" dirty="0"/>
                </a:br>
                <a:r>
                  <a:rPr lang="zh-CN" altLang="en-US" dirty="0"/>
                  <a:t>输出：</a:t>
                </a:r>
                <a14:m>
                  <m:oMath xmlns:m="http://schemas.openxmlformats.org/officeDocument/2006/math">
                    <m:r>
                      <a:rPr lang="zh-CN" altLang="en-US" sz="1200" i="1" kern="1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𝑂</m:t>
                    </m:r>
                    <m:r>
                      <a:rPr lang="en-US" altLang="zh-CN" sz="1200" i="0" kern="1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sSub>
                      <m:sSubPr>
                        <m:ctrlPr>
                          <a:rPr lang="ar-AE" sz="120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lang="ar-AE" sz="120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𝑋</m:t>
                        </m:r>
                      </m:e>
                      <m:sub>
                        <m:r>
                          <a:rPr lang="ar-AE" sz="1200" i="0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ar-AE" sz="120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lang="ar-AE" sz="120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𝑤</m:t>
                        </m:r>
                      </m:e>
                      <m:sub>
                        <m:r>
                          <a:rPr lang="ar-AE" sz="1200" i="0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</m:t>
                        </m:r>
                      </m:sub>
                    </m:sSub>
                    <m:r>
                      <a:rPr lang="ar-AE" sz="1200" i="0" kern="1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+</m:t>
                    </m:r>
                    <m:r>
                      <a:rPr lang="ar-AE" sz="1200" i="1" kern="1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𝑏</m:t>
                    </m:r>
                    <m:r>
                      <a:rPr lang="ar-AE" sz="1200" i="0" kern="1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d>
                      <m:dPr>
                        <m:ctrlPr>
                          <a:rPr lang="ar-AE" sz="120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lang="ar-AE" sz="1200" i="0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1×0.05</m:t>
                        </m:r>
                      </m:e>
                    </m:d>
                    <m:r>
                      <a:rPr lang="ar-AE" sz="1200" i="0" kern="1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+0.05=0.1</m:t>
                    </m:r>
                  </m:oMath>
                </a14:m>
                <a:r>
                  <a:rPr lang="ar-AE" dirty="0"/>
                  <a:t>。</a:t>
                </a:r>
              </a:p>
              <a:p>
                <a:r>
                  <a:rPr lang="zh-CN" altLang="en-US" dirty="0"/>
                  <a:t>误差：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1200" i="1" kern="12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𝐸</m:t>
                      </m:r>
                      <m:r>
                        <a:rPr lang="en-US" altLang="zh-CN" sz="1200" i="0" kern="12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lang="ar-AE" sz="1200" i="1" kern="1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lang="ar-AE" sz="1200" i="0" kern="1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num>
                        <m:den>
                          <m:r>
                            <a:rPr lang="ar-AE" sz="1200" i="0" kern="1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den>
                      </m:f>
                      <m:d>
                        <m:dPr>
                          <m:endChr m:val=""/>
                          <m:ctrlPr>
                            <a:rPr lang="ar-AE" sz="1200" i="1" kern="1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lang="ar-AE" sz="1200" i="1" kern="1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𝑌</m:t>
                          </m:r>
                          <m:r>
                            <a:rPr lang="ar-AE" sz="1200" i="0" kern="1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</m:t>
                          </m:r>
                          <m:r>
                            <a:rPr lang="ar-AE" sz="1200" i="1" kern="1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𝑂</m:t>
                          </m:r>
                          <m:sSup>
                            <m:sSupPr>
                              <m:ctrlPr>
                                <a:rPr lang="ar-AE" sz="1200" i="1" kern="1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"/>
                                  <m:endChr m:val=""/>
                                  <m:ctrlPr>
                                    <a:rPr lang="ar-AE" sz="1200" i="1" kern="12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lang="ar-AE" sz="1200" i="0" kern="12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)</m:t>
                                  </m:r>
                                </m:e>
                              </m:d>
                            </m:e>
                            <m:sup>
                              <m:r>
                                <a:rPr lang="ar-AE" sz="1200" i="0" kern="1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  <m:r>
                            <a:rPr lang="ar-AE" sz="1200" i="0" kern="1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=</m:t>
                          </m:r>
                          <m:f>
                            <m:fPr>
                              <m:ctrlPr>
                                <a:rPr lang="ar-AE" sz="1200" i="1" kern="1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fPr>
                            <m:num>
                              <m:r>
                                <a:rPr lang="ar-AE" sz="1200" i="0" kern="1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ar-AE" sz="1200" i="0" kern="1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2</m:t>
                              </m:r>
                            </m:den>
                          </m:f>
                          <m:d>
                            <m:dPr>
                              <m:endChr m:val=""/>
                              <m:ctrlPr>
                                <a:rPr lang="ar-AE" sz="1200" i="1" kern="1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lang="ar-AE" sz="1200" i="0" kern="1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0.5−0.1</m:t>
                              </m:r>
                              <m:sSup>
                                <m:sSupPr>
                                  <m:ctrlPr>
                                    <a:rPr lang="ar-AE" sz="1200" i="1" kern="12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"/>
                                      <m:endChr m:val=""/>
                                      <m:ctrlPr>
                                        <a:rPr lang="ar-AE" sz="1200" i="1" kern="12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ar-AE" sz="1200" i="0" kern="12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)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ar-AE" sz="1200" i="0" kern="12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ar-AE" sz="1200" i="0" kern="1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=0.08 </m:t>
                              </m:r>
                              <m:d>
                                <m:dPr>
                                  <m:ctrlPr>
                                    <a:rPr lang="ar-AE" sz="1200" i="1" kern="12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zh-CN" altLang="en-US" sz="1200" b="0" i="1" kern="1200">
                                      <a:solidFill>
                                        <a:schemeClr val="tx1"/>
                                      </a:solidFill>
                                      <a:latin typeface="+mn-lt"/>
                                      <a:ea typeface="+mn-ea"/>
                                      <a:cs typeface="+mn-cs"/>
                                    </a:rPr>
                                    <m:t>之前是</m:t>
                                  </m:r>
                                  <m:r>
                                    <m:rPr>
                                      <m:nor/>
                                    </m:rPr>
                                    <a:rPr lang="zh-CN" altLang="en-US" sz="1200" b="0" i="1" kern="1200">
                                      <a:solidFill>
                                        <a:schemeClr val="tx1"/>
                                      </a:solidFill>
                                      <a:latin typeface="+mn-lt"/>
                                      <a:ea typeface="+mn-ea"/>
                                      <a:cs typeface="+mn-cs"/>
                                    </a:rPr>
                                    <m:t> </m:t>
                                  </m:r>
                                  <m:r>
                                    <a:rPr lang="en-US" altLang="zh-CN" sz="1200" b="0" i="0" kern="12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0.125</m:t>
                                  </m:r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lang="ar-AE" b="0" dirty="0"/>
              </a:p>
              <a:p>
                <a:r>
                  <a:rPr lang="zh-CN" altLang="en-US" b="1" dirty="0"/>
                  <a:t>说明：</a:t>
                </a:r>
                <a:endParaRPr lang="zh-CN" altLang="en-US" dirty="0"/>
              </a:p>
              <a:p>
                <a:r>
                  <a:rPr lang="zh-CN" altLang="en-US" dirty="0"/>
                  <a:t>该过程会</a:t>
                </a:r>
                <a:r>
                  <a:rPr lang="zh-CN" altLang="en-US" b="1" dirty="0"/>
                  <a:t>重复进行</a:t>
                </a:r>
                <a:r>
                  <a:rPr lang="zh-CN" altLang="en-US" dirty="0"/>
                  <a:t>，直到误差</a:t>
                </a:r>
                <a:r>
                  <a:rPr lang="zh-CN" altLang="en-US" b="1" dirty="0"/>
                  <a:t>足够小</a:t>
                </a:r>
                <a:r>
                  <a:rPr lang="zh-CN" altLang="en-US" dirty="0"/>
                  <a:t>（低于某个阈值），或达到</a:t>
                </a:r>
                <a:r>
                  <a:rPr lang="zh-CN" altLang="en-US" b="1" dirty="0"/>
                  <a:t>最大迭代次数</a:t>
                </a:r>
                <a:r>
                  <a:rPr lang="zh-CN" altLang="en-US" dirty="0"/>
                  <a:t>，或者误差</a:t>
                </a:r>
                <a:r>
                  <a:rPr lang="zh-CN" altLang="en-US" b="1" dirty="0"/>
                  <a:t>不再显著下降</a:t>
                </a:r>
                <a:r>
                  <a:rPr lang="zh-CN" altLang="en-US" dirty="0"/>
                  <a:t>为止。</a:t>
                </a:r>
              </a:p>
              <a:p>
                <a:r>
                  <a:rPr lang="zh-CN" altLang="en-US" dirty="0"/>
                  <a:t>梯度下降可能会陷入</a:t>
                </a:r>
                <a:r>
                  <a:rPr lang="zh-CN" altLang="en-US" b="1" dirty="0"/>
                  <a:t>局部最优</a:t>
                </a:r>
                <a:r>
                  <a:rPr lang="zh-CN" altLang="en-US" dirty="0"/>
                  <a:t>，因此有时得到的结果并不是全局最优。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zh-CN" altLang="en-US" b="1" dirty="0"/>
                  <a:t>单个神经元的训练 </a:t>
                </a:r>
                <a:r>
                  <a:rPr lang="en-US" altLang="zh-CN" b="1" dirty="0"/>
                  <a:t>—— </a:t>
                </a:r>
                <a:r>
                  <a:rPr lang="zh-CN" altLang="en-US" b="1" dirty="0"/>
                  <a:t>示例</a:t>
                </a:r>
              </a:p>
              <a:p>
                <a:r>
                  <a:rPr lang="zh-CN" altLang="en-US" dirty="0"/>
                  <a:t>（右图）当前参数：</a:t>
                </a:r>
                <a:r>
                  <a:rPr lang="ar-AE" sz="120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𝑤_1=0.05,</a:t>
                </a:r>
                <a:r>
                  <a:rPr lang="ar-AE" sz="1200" b="0" i="0" kern="1200">
                    <a:solidFill>
                      <a:schemeClr val="tx1"/>
                    </a:solidFill>
                    <a:latin typeface="Cambria Math" panose="02040503050406030204" pitchFamily="18" charset="0"/>
                    <a:ea typeface="+mn-ea"/>
                    <a:cs typeface="+mn-cs"/>
                  </a:rPr>
                  <a:t>"  </a:t>
                </a:r>
                <a:r>
                  <a:rPr lang="ar-AE" sz="1200" b="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" 𝑏=0.05</a:t>
                </a:r>
                <a:r>
                  <a:rPr lang="ar-AE" dirty="0"/>
                  <a:t>。</a:t>
                </a:r>
                <a:br>
                  <a:rPr lang="ar-AE" dirty="0"/>
                </a:br>
                <a:r>
                  <a:rPr lang="zh-CN" altLang="en-US" dirty="0"/>
                  <a:t>输入：</a:t>
                </a:r>
                <a:r>
                  <a:rPr lang="ar-AE" sz="120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𝑋_1=1</a:t>
                </a:r>
                <a:r>
                  <a:rPr lang="ar-AE" dirty="0"/>
                  <a:t>，</a:t>
                </a:r>
                <a:r>
                  <a:rPr lang="zh-CN" altLang="en-US" dirty="0"/>
                  <a:t>目标：</a:t>
                </a:r>
                <a:r>
                  <a:rPr lang="zh-CN" altLang="en-US" sz="120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𝑌</a:t>
                </a:r>
                <a:r>
                  <a:rPr lang="en-US" altLang="zh-CN" sz="120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=0.5</a:t>
                </a:r>
                <a:r>
                  <a:rPr lang="zh-CN" altLang="en-US" dirty="0"/>
                  <a:t>。</a:t>
                </a:r>
                <a:br>
                  <a:rPr lang="zh-CN" altLang="en-US" dirty="0"/>
                </a:br>
                <a:r>
                  <a:rPr lang="zh-CN" altLang="en-US" dirty="0"/>
                  <a:t>输出：</a:t>
                </a:r>
                <a:r>
                  <a:rPr lang="zh-CN" altLang="en-US" sz="120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𝑂</a:t>
                </a:r>
                <a:r>
                  <a:rPr lang="en-US" altLang="zh-CN" sz="120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=</a:t>
                </a:r>
                <a:r>
                  <a:rPr lang="ar-AE" sz="120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𝑋_1 𝑤_1+𝑏=(1×0.05)+0.05=0.1</a:t>
                </a:r>
                <a:r>
                  <a:rPr lang="ar-AE" dirty="0"/>
                  <a:t>。</a:t>
                </a:r>
              </a:p>
              <a:p>
                <a:r>
                  <a:rPr lang="zh-CN" altLang="en-US" dirty="0"/>
                  <a:t>误差：</a:t>
                </a:r>
              </a:p>
              <a:p>
                <a:r>
                  <a:rPr lang="zh-CN" altLang="en-US" sz="120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𝐸</a:t>
                </a:r>
                <a:r>
                  <a:rPr lang="en-US" altLang="zh-CN" sz="120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=</a:t>
                </a:r>
                <a:r>
                  <a:rPr lang="ar-AE" sz="120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1/2 (𝑌−𝑂├ )┤^2=1/2 (0.5−0.1├ )┤^2=0.08 (</a:t>
                </a:r>
                <a:r>
                  <a:rPr lang="zh-CN" altLang="en-US" sz="1200" b="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"之前是 </a:t>
                </a:r>
                <a:r>
                  <a:rPr lang="en-US" altLang="zh-CN" sz="1200" b="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" 0.125</a:t>
                </a:r>
                <a:r>
                  <a:rPr lang="ar-AE" altLang="zh-CN" sz="1200" b="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)┤┤</a:t>
                </a:r>
                <a:endParaRPr lang="ar-AE" b="0" dirty="0"/>
              </a:p>
              <a:p>
                <a:r>
                  <a:rPr lang="zh-CN" altLang="en-US" b="1" dirty="0"/>
                  <a:t>说明：</a:t>
                </a:r>
                <a:endParaRPr lang="zh-CN" altLang="en-US" dirty="0"/>
              </a:p>
              <a:p>
                <a:r>
                  <a:rPr lang="zh-CN" altLang="en-US" dirty="0"/>
                  <a:t>该过程会</a:t>
                </a:r>
                <a:r>
                  <a:rPr lang="zh-CN" altLang="en-US" b="1" dirty="0"/>
                  <a:t>重复进行</a:t>
                </a:r>
                <a:r>
                  <a:rPr lang="zh-CN" altLang="en-US" dirty="0"/>
                  <a:t>，直到误差</a:t>
                </a:r>
                <a:r>
                  <a:rPr lang="zh-CN" altLang="en-US" b="1" dirty="0"/>
                  <a:t>足够小</a:t>
                </a:r>
                <a:r>
                  <a:rPr lang="zh-CN" altLang="en-US" dirty="0"/>
                  <a:t>（低于某个阈值），或达到</a:t>
                </a:r>
                <a:r>
                  <a:rPr lang="zh-CN" altLang="en-US" b="1" dirty="0"/>
                  <a:t>最大迭代次数</a:t>
                </a:r>
                <a:r>
                  <a:rPr lang="zh-CN" altLang="en-US" dirty="0"/>
                  <a:t>，或者误差</a:t>
                </a:r>
                <a:r>
                  <a:rPr lang="zh-CN" altLang="en-US" b="1" dirty="0"/>
                  <a:t>不再显著下降</a:t>
                </a:r>
                <a:r>
                  <a:rPr lang="zh-CN" altLang="en-US" dirty="0"/>
                  <a:t>为止。</a:t>
                </a:r>
              </a:p>
              <a:p>
                <a:r>
                  <a:rPr lang="zh-CN" altLang="en-US" dirty="0"/>
                  <a:t>梯度下降可能会陷入</a:t>
                </a:r>
                <a:r>
                  <a:rPr lang="zh-CN" altLang="en-US" b="1" dirty="0"/>
                  <a:t>局部最优</a:t>
                </a:r>
                <a:r>
                  <a:rPr lang="zh-CN" altLang="en-US" dirty="0"/>
                  <a:t>，因此有时得到的结果并不是全局最优。</a:t>
                </a:r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928494-E6BA-4A26-84EE-8420C225A916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8256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Folienbildplatzhalter 1">
            <a:extLst>
              <a:ext uri="{FF2B5EF4-FFF2-40B4-BE49-F238E27FC236}">
                <a16:creationId xmlns:a16="http://schemas.microsoft.com/office/drawing/2014/main" id="{A3BDFDDC-6149-12FE-9C3C-2644F9B4A94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5059" name="Notizenplatzhalter 2">
            <a:extLst>
              <a:ext uri="{FF2B5EF4-FFF2-40B4-BE49-F238E27FC236}">
                <a16:creationId xmlns:a16="http://schemas.microsoft.com/office/drawing/2014/main" id="{FF2BF449-B3B9-45EC-D0F7-245BB039A4E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de-DE" altLang="en-US" dirty="0"/>
          </a:p>
        </p:txBody>
      </p:sp>
      <p:sp>
        <p:nvSpPr>
          <p:cNvPr id="45060" name="Foliennummernplatzhalter 3">
            <a:extLst>
              <a:ext uri="{FF2B5EF4-FFF2-40B4-BE49-F238E27FC236}">
                <a16:creationId xmlns:a16="http://schemas.microsoft.com/office/drawing/2014/main" id="{048D801F-3260-2124-3F91-213091AEB5F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C728D775-890F-4080-8869-ED022FFE5588}" type="slidenum">
              <a:rPr lang="de-DE" altLang="en-US"/>
              <a:pPr/>
              <a:t>38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14497115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>
            <a:extLst>
              <a:ext uri="{FF2B5EF4-FFF2-40B4-BE49-F238E27FC236}">
                <a16:creationId xmlns:a16="http://schemas.microsoft.com/office/drawing/2014/main" id="{31EB8F0A-A031-575B-2F40-3D662147949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6B2A1FF7-9D17-4119-B659-957A32A957E5}" type="slidenum">
              <a:rPr lang="en-US" altLang="en-US"/>
              <a:pPr/>
              <a:t>41</a:t>
            </a:fld>
            <a:endParaRPr lang="en-US" altLang="en-US"/>
          </a:p>
        </p:txBody>
      </p:sp>
      <p:sp>
        <p:nvSpPr>
          <p:cNvPr id="67587" name="Rectangle 2">
            <a:extLst>
              <a:ext uri="{FF2B5EF4-FFF2-40B4-BE49-F238E27FC236}">
                <a16:creationId xmlns:a16="http://schemas.microsoft.com/office/drawing/2014/main" id="{6DB4062A-0977-6334-102D-1B4A56423C4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93700" y="692150"/>
            <a:ext cx="6070600" cy="34163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7588" name="Rectangle 3">
            <a:extLst>
              <a:ext uri="{FF2B5EF4-FFF2-40B4-BE49-F238E27FC236}">
                <a16:creationId xmlns:a16="http://schemas.microsoft.com/office/drawing/2014/main" id="{21B95409-1082-BE45-68E2-3ABE79CE4AC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dirty="0"/>
              <a:t>这是一个“前向推理”的神经网络示例，预测“是否患糖尿病”的概率。图里只有一层隐藏层，计算过程完全展开了：</a:t>
            </a:r>
          </a:p>
          <a:p>
            <a:r>
              <a:rPr lang="en-US" altLang="zh-CN" b="1" dirty="0"/>
              <a:t>1) </a:t>
            </a:r>
            <a:r>
              <a:rPr lang="zh-CN" altLang="en-US" b="1" dirty="0"/>
              <a:t>输入层（</a:t>
            </a:r>
            <a:r>
              <a:rPr lang="en-US" altLang="zh-CN" b="1" dirty="0"/>
              <a:t>3 </a:t>
            </a:r>
            <a:r>
              <a:rPr lang="zh-CN" altLang="en-US" b="1" dirty="0"/>
              <a:t>个特征）</a:t>
            </a:r>
            <a:endParaRPr lang="zh-CN" altLang="en-US" dirty="0"/>
          </a:p>
          <a:p>
            <a:r>
              <a:rPr lang="en-US" dirty="0"/>
              <a:t>Age=34，BMI=29，Glucose=140</a:t>
            </a:r>
            <a:br>
              <a:rPr lang="en-US" dirty="0"/>
            </a:br>
            <a:r>
              <a:rPr lang="zh-CN" altLang="en-US" dirty="0"/>
              <a:t>每条连线上的数字是</a:t>
            </a:r>
            <a:r>
              <a:rPr lang="zh-CN" altLang="en-US" b="1" dirty="0"/>
              <a:t>权重</a:t>
            </a:r>
            <a:r>
              <a:rPr lang="zh-CN" altLang="en-US" dirty="0"/>
              <a:t>（</a:t>
            </a:r>
            <a:r>
              <a:rPr lang="en-US" dirty="0"/>
              <a:t>weight），</a:t>
            </a:r>
            <a:r>
              <a:rPr lang="zh-CN" altLang="en-US" dirty="0"/>
              <a:t>表示这个输入对下一层神经元的影响大小。</a:t>
            </a:r>
          </a:p>
          <a:p>
            <a:r>
              <a:rPr lang="en-US" altLang="zh-CN" b="1" dirty="0"/>
              <a:t>2) </a:t>
            </a:r>
            <a:r>
              <a:rPr lang="zh-CN" altLang="en-US" b="1" dirty="0"/>
              <a:t>隐藏层（</a:t>
            </a:r>
            <a:r>
              <a:rPr lang="en-US" altLang="zh-CN" b="1" dirty="0"/>
              <a:t>2 </a:t>
            </a:r>
            <a:r>
              <a:rPr lang="zh-CN" altLang="en-US" b="1" dirty="0"/>
              <a:t>个神经元，激活函数用 </a:t>
            </a:r>
            <a:r>
              <a:rPr lang="en-US" b="1" dirty="0" err="1"/>
              <a:t>ReLU</a:t>
            </a:r>
            <a:r>
              <a:rPr lang="en-US" b="1" dirty="0"/>
              <a:t>）</a:t>
            </a:r>
            <a:br>
              <a:rPr lang="en-US" dirty="0"/>
            </a:br>
            <a:r>
              <a:rPr lang="zh-CN" altLang="en-US" dirty="0"/>
              <a:t>每个隐藏神经元先把来自各输入的“加权和”求出来（蓝色</a:t>
            </a:r>
            <a:r>
              <a:rPr lang="el-GR" dirty="0"/>
              <a:t>Σ），</a:t>
            </a:r>
            <a:r>
              <a:rPr lang="zh-CN" altLang="en-US" dirty="0"/>
              <a:t>再过 </a:t>
            </a:r>
            <a:r>
              <a:rPr lang="en-US" dirty="0" err="1"/>
              <a:t>ReLU：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ReLU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(x)=max(0, x)</a:t>
            </a:r>
            <a:r>
              <a:rPr lang="en-US" dirty="0"/>
              <a:t>。</a:t>
            </a:r>
          </a:p>
          <a:p>
            <a:r>
              <a:rPr lang="en-US" dirty="0"/>
              <a:t>H1 </a:t>
            </a:r>
            <a:r>
              <a:rPr lang="zh-CN" altLang="en-US" dirty="0"/>
              <a:t>的加权和：</a:t>
            </a:r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34*(-0.4) + 29*(0.1) + 140*(0.1) = -13.6 + 2.9 + 14 = 3.3</a:t>
            </a:r>
            <a:br>
              <a:rPr lang="zh-CN" altLang="en-US" dirty="0"/>
            </a:br>
            <a:r>
              <a:rPr lang="en-US" dirty="0" err="1"/>
              <a:t>ReLU</a:t>
            </a:r>
            <a:r>
              <a:rPr lang="en-US" dirty="0"/>
              <a:t>(3.3) = </a:t>
            </a:r>
            <a:r>
              <a:rPr lang="en-US" b="1" dirty="0"/>
              <a:t>3.3</a:t>
            </a:r>
            <a:r>
              <a:rPr lang="en-US" dirty="0"/>
              <a:t>（</a:t>
            </a:r>
            <a:r>
              <a:rPr lang="zh-CN" altLang="en-US" dirty="0"/>
              <a:t>正数，保留）</a:t>
            </a:r>
          </a:p>
          <a:p>
            <a:r>
              <a:rPr lang="en-US" dirty="0"/>
              <a:t>H2 </a:t>
            </a:r>
            <a:r>
              <a:rPr lang="zh-CN" altLang="en-US" dirty="0"/>
              <a:t>的加权和：</a:t>
            </a:r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34*(0.2) + 29*(0.3) + 140*(-0.4) = 6.8 + 8.7 - 56 = -40.5</a:t>
            </a:r>
            <a:br>
              <a:rPr lang="zh-CN" altLang="en-US" dirty="0"/>
            </a:br>
            <a:r>
              <a:rPr lang="en-US" dirty="0" err="1"/>
              <a:t>ReLU</a:t>
            </a:r>
            <a:r>
              <a:rPr lang="en-US" dirty="0"/>
              <a:t>(-40.5) = </a:t>
            </a:r>
            <a:r>
              <a:rPr lang="en-US" b="1" dirty="0"/>
              <a:t>0</a:t>
            </a:r>
            <a:r>
              <a:rPr lang="en-US" dirty="0"/>
              <a:t>（</a:t>
            </a:r>
            <a:r>
              <a:rPr lang="zh-CN" altLang="en-US" dirty="0"/>
              <a:t>负数被置为 </a:t>
            </a:r>
            <a:r>
              <a:rPr lang="en-US" altLang="zh-CN" dirty="0"/>
              <a:t>0</a:t>
            </a:r>
            <a:r>
              <a:rPr lang="zh-CN" altLang="en-US" dirty="0"/>
              <a:t>）</a:t>
            </a:r>
          </a:p>
          <a:p>
            <a:r>
              <a:rPr lang="en-US" altLang="zh-CN" b="1" dirty="0"/>
              <a:t>3) </a:t>
            </a:r>
            <a:r>
              <a:rPr lang="zh-CN" altLang="en-US" b="1" dirty="0"/>
              <a:t>输出层（</a:t>
            </a:r>
            <a:r>
              <a:rPr lang="en-US" altLang="zh-CN" b="1" dirty="0"/>
              <a:t>1 </a:t>
            </a:r>
            <a:r>
              <a:rPr lang="zh-CN" altLang="en-US" b="1" dirty="0"/>
              <a:t>个神经元，激活函数用 </a:t>
            </a:r>
            <a:r>
              <a:rPr lang="en-US" b="1" dirty="0"/>
              <a:t>Sigmoid）</a:t>
            </a:r>
            <a:br>
              <a:rPr lang="en-US" dirty="0"/>
            </a:br>
            <a:r>
              <a:rPr lang="zh-CN" altLang="en-US" dirty="0"/>
              <a:t>隐藏层到输出层也有权重：</a:t>
            </a:r>
            <a:r>
              <a:rPr lang="en-US" dirty="0"/>
              <a:t>H1→0.5，H2→0.8。</a:t>
            </a:r>
            <a:r>
              <a:rPr lang="zh-CN" altLang="en-US" dirty="0"/>
              <a:t>先求加权和，再过 </a:t>
            </a:r>
            <a:r>
              <a:rPr lang="en-US" dirty="0"/>
              <a:t>Sigmoid。</a:t>
            </a:r>
          </a:p>
          <a:p>
            <a:r>
              <a:rPr lang="zh-CN" altLang="en-US" dirty="0"/>
              <a:t>加权和：</a:t>
            </a:r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3.3*0.5 + 0*0.8 = 1.65</a:t>
            </a:r>
            <a:endParaRPr lang="zh-CN" altLang="en-US" dirty="0"/>
          </a:p>
          <a:p>
            <a:r>
              <a:rPr lang="en-US" dirty="0"/>
              <a:t>Sigmoid(1.65) = 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1/(1+e^-1.65)</a:t>
            </a:r>
            <a:r>
              <a:rPr lang="en-US" dirty="0"/>
              <a:t> ≈ </a:t>
            </a:r>
            <a:r>
              <a:rPr lang="en-US" b="1" dirty="0"/>
              <a:t>0.83</a:t>
            </a:r>
            <a:endParaRPr lang="en-US" dirty="0"/>
          </a:p>
          <a:p>
            <a:r>
              <a:rPr lang="en-US" b="1" dirty="0"/>
              <a:t>4) </a:t>
            </a:r>
            <a:r>
              <a:rPr lang="zh-CN" altLang="en-US" b="1" dirty="0"/>
              <a:t>含义</a:t>
            </a:r>
            <a:br>
              <a:rPr lang="zh-CN" altLang="en-US" dirty="0"/>
            </a:br>
            <a:r>
              <a:rPr lang="zh-CN" altLang="en-US" dirty="0"/>
              <a:t>输出 </a:t>
            </a:r>
            <a:r>
              <a:rPr lang="en-US" altLang="zh-CN" dirty="0"/>
              <a:t>0.83 </a:t>
            </a:r>
            <a:r>
              <a:rPr lang="zh-CN" altLang="en-US" dirty="0"/>
              <a:t>表示模型认为“该样本为糖尿病的概率≈</a:t>
            </a:r>
            <a:r>
              <a:rPr lang="en-US" altLang="zh-CN" dirty="0"/>
              <a:t>83%”</a:t>
            </a:r>
            <a:r>
              <a:rPr lang="zh-CN" altLang="en-US" dirty="0"/>
              <a:t>。</a:t>
            </a:r>
          </a:p>
          <a:p>
            <a:r>
              <a:rPr lang="en-US" dirty="0"/>
              <a:t>H2 </a:t>
            </a:r>
            <a:r>
              <a:rPr lang="zh-CN" altLang="en-US" dirty="0"/>
              <a:t>因为 </a:t>
            </a:r>
            <a:r>
              <a:rPr lang="en-US" dirty="0" err="1"/>
              <a:t>ReLU</a:t>
            </a:r>
            <a:r>
              <a:rPr lang="en-US" dirty="0"/>
              <a:t> </a:t>
            </a:r>
            <a:r>
              <a:rPr lang="zh-CN" altLang="en-US" dirty="0"/>
              <a:t>把负值截断成 </a:t>
            </a:r>
            <a:r>
              <a:rPr lang="en-US" altLang="zh-CN" dirty="0"/>
              <a:t>0</a:t>
            </a:r>
            <a:r>
              <a:rPr lang="zh-CN" altLang="en-US" dirty="0"/>
              <a:t>，对结果没有贡献；</a:t>
            </a:r>
          </a:p>
          <a:p>
            <a:r>
              <a:rPr lang="en-US" dirty="0"/>
              <a:t>H1 </a:t>
            </a:r>
            <a:r>
              <a:rPr lang="zh-CN" altLang="en-US" dirty="0"/>
              <a:t>为正且权重 </a:t>
            </a:r>
            <a:r>
              <a:rPr lang="en-US" altLang="zh-CN" dirty="0"/>
              <a:t>0.5</a:t>
            </a:r>
            <a:r>
              <a:rPr lang="zh-CN" altLang="en-US" dirty="0"/>
              <a:t>，推动概率升高。</a:t>
            </a:r>
          </a:p>
          <a:p>
            <a:r>
              <a:rPr lang="zh-CN" altLang="en-US" b="1" dirty="0"/>
              <a:t>要点回顾</a:t>
            </a:r>
            <a:endParaRPr lang="zh-CN" altLang="en-US" dirty="0"/>
          </a:p>
          <a:p>
            <a:r>
              <a:rPr lang="zh-CN" altLang="en-US" dirty="0"/>
              <a:t>权重：连线上的系数，学习得到；</a:t>
            </a:r>
          </a:p>
          <a:p>
            <a:r>
              <a:rPr lang="el-GR" dirty="0"/>
              <a:t>Σ：</a:t>
            </a:r>
            <a:r>
              <a:rPr lang="zh-CN" altLang="en-US" dirty="0"/>
              <a:t>把输入做加权求和；</a:t>
            </a:r>
          </a:p>
          <a:p>
            <a:r>
              <a:rPr lang="en-US" dirty="0" err="1"/>
              <a:t>ReLU</a:t>
            </a:r>
            <a:r>
              <a:rPr lang="en-US" dirty="0"/>
              <a:t>：</a:t>
            </a:r>
            <a:r>
              <a:rPr lang="zh-CN" altLang="en-US" dirty="0"/>
              <a:t>负数变 </a:t>
            </a:r>
            <a:r>
              <a:rPr lang="en-US" altLang="zh-CN" dirty="0"/>
              <a:t>0</a:t>
            </a:r>
            <a:r>
              <a:rPr lang="zh-CN" altLang="en-US" dirty="0"/>
              <a:t>，正数保持；</a:t>
            </a:r>
          </a:p>
          <a:p>
            <a:r>
              <a:rPr lang="en-US" dirty="0"/>
              <a:t>Sigmoid：</a:t>
            </a:r>
            <a:r>
              <a:rPr lang="zh-CN" altLang="en-US" dirty="0"/>
              <a:t>把实数压到 </a:t>
            </a:r>
            <a:r>
              <a:rPr lang="en-US" altLang="zh-CN" dirty="0"/>
              <a:t>(0,1)</a:t>
            </a:r>
            <a:r>
              <a:rPr lang="zh-CN" altLang="en-US" dirty="0"/>
              <a:t>，可解释为概率。</a:t>
            </a:r>
          </a:p>
          <a:p>
            <a:pPr>
              <a:spcBef>
                <a:spcPct val="0"/>
              </a:spcBef>
            </a:pPr>
            <a:endParaRPr lang="en-US" altLang="en-US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zh-CN" altLang="en-US" b="1" dirty="0"/>
                  <a:t>神经网络的矩阵表示</a:t>
                </a:r>
                <a:endParaRPr lang="zh-CN" altLang="en-US" dirty="0"/>
              </a:p>
              <a:p>
                <a:r>
                  <a:rPr lang="zh-CN" altLang="en-US" dirty="0"/>
                  <a:t>为了实现一个神经网络，输入数据通常表示为</a:t>
                </a:r>
                <a:r>
                  <a:rPr lang="zh-CN" altLang="en-US" b="1" dirty="0"/>
                  <a:t>向量或矩阵</a:t>
                </a:r>
                <a:r>
                  <a:rPr lang="zh-CN" altLang="en-US" dirty="0"/>
                  <a:t>。网络的各层会执行</a:t>
                </a:r>
                <a:r>
                  <a:rPr lang="zh-CN" altLang="en-US" b="1" dirty="0"/>
                  <a:t>矩阵乘法</a:t>
                </a:r>
                <a:r>
                  <a:rPr lang="zh-CN" altLang="en-US" dirty="0"/>
                  <a:t>、</a:t>
                </a:r>
                <a:r>
                  <a:rPr lang="zh-CN" altLang="en-US" b="1" dirty="0"/>
                  <a:t>加法</a:t>
                </a:r>
                <a:r>
                  <a:rPr lang="zh-CN" altLang="en-US" dirty="0"/>
                  <a:t>以及</a:t>
                </a:r>
                <a:r>
                  <a:rPr lang="zh-CN" altLang="en-US" b="1" dirty="0"/>
                  <a:t>激活函数</a:t>
                </a:r>
                <a:r>
                  <a:rPr lang="zh-CN" altLang="en-US" dirty="0"/>
                  <a:t>的应用等操作。</a:t>
                </a:r>
              </a:p>
              <a:p>
                <a:r>
                  <a:rPr lang="zh-CN" altLang="en-US" dirty="0"/>
                  <a:t>右图示意：输入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120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lang="ar-AE" sz="120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𝑥</m:t>
                        </m:r>
                      </m:e>
                      <m:sub>
                        <m:r>
                          <a:rPr lang="ar-AE" sz="1200" i="0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</m:t>
                        </m:r>
                      </m:sub>
                    </m:sSub>
                    <m:r>
                      <a:rPr lang="ar-AE" sz="1200" i="0" kern="1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,</m:t>
                    </m:r>
                    <m:sSub>
                      <m:sSubPr>
                        <m:ctrlPr>
                          <a:rPr lang="ar-AE" sz="120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lang="ar-AE" sz="120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𝑥</m:t>
                        </m:r>
                      </m:e>
                      <m:sub>
                        <m:r>
                          <a:rPr lang="ar-AE" sz="1200" i="0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sub>
                    </m:sSub>
                    <m:r>
                      <a:rPr lang="ar-AE" sz="1200" i="0" kern="1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,</m:t>
                    </m:r>
                    <m:sSub>
                      <m:sSubPr>
                        <m:ctrlPr>
                          <a:rPr lang="ar-AE" sz="120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lang="ar-AE" sz="120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𝑥</m:t>
                        </m:r>
                      </m:e>
                      <m:sub>
                        <m:r>
                          <a:rPr lang="ar-AE" sz="1200" i="0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3</m:t>
                        </m:r>
                      </m:sub>
                    </m:sSub>
                    <m:r>
                      <a:rPr lang="ar-AE" sz="1200" i="0" kern="1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,</m:t>
                    </m:r>
                    <m:sSub>
                      <m:sSubPr>
                        <m:ctrlPr>
                          <a:rPr lang="ar-AE" sz="120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lang="ar-AE" sz="120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𝑥</m:t>
                        </m:r>
                      </m:e>
                      <m:sub>
                        <m:r>
                          <a:rPr lang="ar-AE" sz="1200" i="0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4</m:t>
                        </m:r>
                      </m:sub>
                    </m:sSub>
                  </m:oMath>
                </a14:m>
                <a:r>
                  <a:rPr lang="zh-CN" altLang="en-US" dirty="0"/>
                  <a:t>经过权重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120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lang="ar-AE" sz="120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𝑤</m:t>
                        </m:r>
                      </m:e>
                      <m:sub>
                        <m:r>
                          <a:rPr lang="ar-AE" sz="120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zh-CN" altLang="en-US" dirty="0"/>
                  <a:t>连接到三个隐藏</a:t>
                </a:r>
                <a:r>
                  <a:rPr lang="en-US" altLang="zh-CN" dirty="0"/>
                  <a:t>/</a:t>
                </a:r>
                <a:r>
                  <a:rPr lang="zh-CN" altLang="en-US" dirty="0"/>
                  <a:t>输出神经元，得到激活值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120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lang="ar-AE" sz="120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𝑎</m:t>
                        </m:r>
                      </m:e>
                      <m:sub>
                        <m:r>
                          <a:rPr lang="ar-AE" sz="1200" i="0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</m:t>
                        </m:r>
                      </m:sub>
                    </m:sSub>
                    <m:r>
                      <a:rPr lang="ar-AE" sz="1200" i="0" kern="1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,</m:t>
                    </m:r>
                    <m:sSub>
                      <m:sSubPr>
                        <m:ctrlPr>
                          <a:rPr lang="ar-AE" sz="120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lang="ar-AE" sz="120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𝑎</m:t>
                        </m:r>
                      </m:e>
                      <m:sub>
                        <m:r>
                          <a:rPr lang="ar-AE" sz="1200" i="0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sub>
                    </m:sSub>
                    <m:r>
                      <a:rPr lang="ar-AE" sz="1200" i="0" kern="1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,</m:t>
                    </m:r>
                    <m:sSub>
                      <m:sSubPr>
                        <m:ctrlPr>
                          <a:rPr lang="ar-AE" sz="120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lang="ar-AE" sz="120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𝑎</m:t>
                        </m:r>
                      </m:e>
                      <m:sub>
                        <m:r>
                          <a:rPr lang="ar-AE" sz="1200" i="0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3</m:t>
                        </m:r>
                      </m:sub>
                    </m:sSub>
                  </m:oMath>
                </a14:m>
                <a:r>
                  <a:rPr lang="ar-AE" dirty="0"/>
                  <a:t>。</a:t>
                </a:r>
              </a:p>
              <a:p>
                <a:r>
                  <a:rPr lang="zh-CN" altLang="en-US" dirty="0"/>
                  <a:t>下面是矩阵形式：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ar-AE" sz="1200" i="1" kern="1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ar-AE" sz="1200" i="1" kern="1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ar-AE" sz="1200" i="1" kern="12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ar-AE" sz="1200" i="1" kern="12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ar-AE" sz="1200" i="0" kern="12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ar-AE" sz="1200" i="1" kern="12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ar-AE" sz="1200" i="1" kern="12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ar-AE" sz="1200" i="0" kern="12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ar-AE" sz="1200" i="1" kern="12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ar-AE" sz="1200" i="1" kern="12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ar-AE" sz="1200" i="0" kern="12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13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ar-AE" sz="1200" i="1" kern="12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ar-AE" sz="1200" i="1" kern="12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ar-AE" sz="1200" i="0" kern="12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14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ar-AE" sz="1200" i="1" kern="12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ar-AE" sz="1200" i="1" kern="12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ar-AE" sz="1200" i="0" kern="12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ar-AE" sz="1200" i="1" kern="12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ar-AE" sz="1200" i="1" kern="12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ar-AE" sz="1200" i="0" kern="12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ar-AE" sz="1200" i="1" kern="12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ar-AE" sz="1200" i="1" kern="12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ar-AE" sz="1200" i="0" kern="12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23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ar-AE" sz="1200" i="1" kern="12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ar-AE" sz="1200" i="1" kern="12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ar-AE" sz="1200" i="0" kern="12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24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ar-AE" sz="1200" i="1" kern="12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ar-AE" sz="1200" i="1" kern="12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ar-AE" sz="1200" i="0" kern="12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31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ar-AE" sz="1200" i="1" kern="12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ar-AE" sz="1200" i="1" kern="12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ar-AE" sz="1200" i="0" kern="12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32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ar-AE" sz="1200" i="1" kern="12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ar-AE" sz="1200" i="1" kern="12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ar-AE" sz="1200" i="0" kern="12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33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ar-AE" sz="1200" i="1" kern="12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ar-AE" sz="1200" i="1" kern="12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ar-AE" sz="1200" i="0" kern="12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34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ar-AE" sz="1200" i="0" kern="12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⋅</m:t>
                      </m:r>
                      <m:d>
                        <m:dPr>
                          <m:begChr m:val="["/>
                          <m:endChr m:val="]"/>
                          <m:ctrlPr>
                            <a:rPr lang="ar-AE" sz="1200" i="1" kern="1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ar-AE" sz="1200" i="1" kern="1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ar-AE" sz="1200" i="1" kern="12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ar-AE" sz="1200" i="1" kern="12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ar-AE" sz="1200" i="0" kern="12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ar-AE" sz="1200" i="1" kern="12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ar-AE" sz="1200" i="1" kern="12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ar-AE" sz="1200" i="0" kern="12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ar-AE" sz="1200" i="1" kern="12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ar-AE" sz="1200" i="1" kern="12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ar-AE" sz="1200" i="0" kern="12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ar-AE" sz="1200" i="1" kern="12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ar-AE" sz="1200" i="1" kern="12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ar-AE" sz="1200" i="0" kern="12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4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ar-AE" sz="1200" i="0" kern="12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ar-AE" sz="1200" i="1" kern="1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ar-AE" sz="1200" i="1" kern="1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ar-AE" sz="1200" i="1" kern="12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ar-AE" sz="1200" i="1" kern="12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ar-AE" sz="1200" i="0" kern="12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ar-AE" sz="1200" i="1" kern="12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ar-AE" sz="1200" i="1" kern="12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ar-AE" sz="1200" i="0" kern="12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ar-AE" sz="1200" i="0" kern="12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ar-AE" sz="1200" i="1" kern="12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ar-AE" sz="1200" i="1" kern="12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ar-AE" sz="1200" i="0" kern="12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ar-AE" sz="1200" i="1" kern="12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ar-AE" sz="1200" i="1" kern="12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ar-AE" sz="1200" i="0" kern="12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ar-AE" sz="1200" i="0" kern="12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ar-AE" sz="1200" i="1" kern="12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ar-AE" sz="1200" i="1" kern="12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ar-AE" sz="1200" i="0" kern="12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13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ar-AE" sz="1200" i="1" kern="12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ar-AE" sz="1200" i="1" kern="12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ar-AE" sz="1200" i="0" kern="12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ar-AE" sz="1200" i="0" kern="12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ar-AE" sz="1200" i="1" kern="12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ar-AE" sz="1200" i="1" kern="12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ar-AE" sz="1200" i="0" kern="12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14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ar-AE" sz="1200" i="1" kern="12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ar-AE" sz="1200" i="1" kern="12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ar-AE" sz="1200" i="0" kern="12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4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ar-AE" sz="1200" i="1" kern="12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ar-AE" sz="1200" i="1" kern="12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ar-AE" sz="1200" i="0" kern="12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ar-AE" sz="1200" i="1" kern="12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ar-AE" sz="1200" i="1" kern="12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ar-AE" sz="1200" i="0" kern="12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ar-AE" sz="1200" i="0" kern="12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ar-AE" sz="1200" i="1" kern="12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ar-AE" sz="1200" i="1" kern="12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ar-AE" sz="1200" i="0" kern="12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ar-AE" sz="1200" i="1" kern="12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ar-AE" sz="1200" i="1" kern="12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ar-AE" sz="1200" i="0" kern="12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ar-AE" sz="1200" i="0" kern="12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ar-AE" sz="1200" i="1" kern="12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ar-AE" sz="1200" i="1" kern="12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ar-AE" sz="1200" i="0" kern="12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23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ar-AE" sz="1200" i="1" kern="12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ar-AE" sz="1200" i="1" kern="12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ar-AE" sz="1200" i="0" kern="12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ar-AE" sz="1200" i="0" kern="12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ar-AE" sz="1200" i="1" kern="12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ar-AE" sz="1200" i="1" kern="12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ar-AE" sz="1200" i="0" kern="12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24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ar-AE" sz="1200" i="1" kern="12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ar-AE" sz="1200" i="1" kern="12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ar-AE" sz="1200" i="0" kern="12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4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ar-AE" sz="1200" i="1" kern="12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ar-AE" sz="1200" i="1" kern="12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ar-AE" sz="1200" i="0" kern="12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31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ar-AE" sz="1200" i="1" kern="12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ar-AE" sz="1200" i="1" kern="12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ar-AE" sz="1200" i="0" kern="12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ar-AE" sz="1200" i="0" kern="12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ar-AE" sz="1200" i="1" kern="12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ar-AE" sz="1200" i="1" kern="12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ar-AE" sz="1200" i="0" kern="12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32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ar-AE" sz="1200" i="1" kern="12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ar-AE" sz="1200" i="1" kern="12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ar-AE" sz="1200" i="0" kern="12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ar-AE" sz="1200" i="0" kern="12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ar-AE" sz="1200" i="1" kern="12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ar-AE" sz="1200" i="1" kern="12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ar-AE" sz="1200" i="0" kern="12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33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ar-AE" sz="1200" i="1" kern="12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ar-AE" sz="1200" i="1" kern="12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ar-AE" sz="1200" i="0" kern="12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ar-AE" sz="1200" i="0" kern="12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ar-AE" sz="1200" i="1" kern="12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ar-AE" sz="1200" i="1" kern="12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ar-AE" sz="1200" i="0" kern="12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34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ar-AE" sz="1200" i="1" kern="12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ar-AE" sz="1200" i="1" kern="12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ar-AE" sz="1200" i="0" kern="12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4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m:rPr>
                          <m:nor/>
                        </m:rPr>
                        <a:rPr lang="ar-AE" sz="1200" b="0" i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m:t>  </m:t>
                      </m:r>
                      <m:groupChr>
                        <m:groupChrPr>
                          <m:chr m:val="→"/>
                          <m:vertJc m:val="bot"/>
                          <m:ctrlPr>
                            <a:rPr lang="ar-AE" sz="1200" b="0" i="1" kern="1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groupChrPr>
                        <m:e>
                          <m:box>
                            <m:boxPr>
                              <m:ctrlPr>
                                <a:rPr lang="ar-AE" sz="1200" b="0" i="1" kern="1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boxPr>
                            <m:e>
                              <m:r>
                                <m:rPr>
                                  <m:nor/>
                                </m:rPr>
                                <a:rPr lang="ar-AE" sz="1200" b="0" i="1" kern="1200">
                                  <a:solidFill>
                                    <a:schemeClr val="tx1"/>
                                  </a:solidFill>
                                  <a:latin typeface="+mn-lt"/>
                                  <a:ea typeface="+mn-ea"/>
                                  <a:cs typeface="+mn-cs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zh-CN" altLang="en-US" sz="1200" b="0" i="1" kern="1200">
                                  <a:solidFill>
                                    <a:schemeClr val="tx1"/>
                                  </a:solidFill>
                                  <a:latin typeface="+mn-lt"/>
                                  <a:ea typeface="+mn-ea"/>
                                  <a:cs typeface="+mn-cs"/>
                                </a:rPr>
                                <m:t>激活</m:t>
                              </m:r>
                              <m:r>
                                <m:rPr>
                                  <m:nor/>
                                </m:rPr>
                                <a:rPr lang="zh-CN" altLang="en-US" sz="1200" b="0" i="1" kern="1200">
                                  <a:solidFill>
                                    <a:schemeClr val="tx1"/>
                                  </a:solidFill>
                                  <a:latin typeface="+mn-lt"/>
                                  <a:ea typeface="+mn-ea"/>
                                  <a:cs typeface="+mn-cs"/>
                                </a:rPr>
                                <m:t> </m:t>
                              </m:r>
                            </m:e>
                          </m:box>
                        </m:e>
                      </m:groupChr>
                      <m:r>
                        <m:rPr>
                          <m:nor/>
                        </m:rPr>
                        <a:rPr lang="ar-AE" sz="1200" b="0" i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m:t>  </m:t>
                      </m:r>
                      <m:d>
                        <m:dPr>
                          <m:begChr m:val="["/>
                          <m:endChr m:val="]"/>
                          <m:ctrlPr>
                            <a:rPr lang="ar-AE" sz="1200" b="0" i="1" kern="1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ar-AE" sz="1200" b="0" i="1" kern="1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ar-AE" sz="1200" b="0" i="1" kern="12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ar-AE" sz="1200" b="0" i="1" kern="12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ar-AE" sz="1200" b="0" i="0" kern="12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ar-AE" sz="1200" b="0" i="1" kern="12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ar-AE" sz="1200" b="0" i="1" kern="12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ar-AE" sz="1200" b="0" i="0" kern="12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ar-AE" sz="1200" b="0" i="1" kern="12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ar-AE" sz="1200" b="0" i="1" kern="12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ar-AE" sz="1200" b="0" i="0" kern="12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ar-AE" b="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ar-AE" sz="120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lang="ar-AE" sz="120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𝑤</m:t>
                        </m:r>
                      </m:e>
                      <m:sub>
                        <m:r>
                          <a:rPr lang="ar-AE" sz="120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ar-AE" dirty="0"/>
                  <a:t>：</a:t>
                </a:r>
                <a:r>
                  <a:rPr lang="zh-CN" altLang="en-US" dirty="0"/>
                  <a:t>从输入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120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lang="ar-AE" sz="120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𝑥</m:t>
                        </m:r>
                      </m:e>
                      <m:sub>
                        <m:r>
                          <a:rPr lang="ar-AE" sz="120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zh-CN" altLang="en-US" dirty="0"/>
                  <a:t>到第 </a:t>
                </a:r>
                <a14:m>
                  <m:oMath xmlns:m="http://schemas.openxmlformats.org/officeDocument/2006/math">
                    <m:r>
                      <a:rPr lang="zh-CN" altLang="en-US" sz="1200" i="1" kern="1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𝑖</m:t>
                    </m:r>
                  </m:oMath>
                </a14:m>
                <a:r>
                  <a:rPr lang="zh-CN" altLang="en-US" dirty="0"/>
                  <a:t>个神经元的权重</a:t>
                </a:r>
              </a:p>
              <a:p>
                <a:r>
                  <a:rPr lang="zh-CN" altLang="en-US" dirty="0"/>
                  <a:t>“</a:t>
                </a:r>
                <a:r>
                  <a:rPr lang="en-US" dirty="0"/>
                  <a:t>activation（</a:t>
                </a:r>
                <a:r>
                  <a:rPr lang="zh-CN" altLang="en-US" dirty="0"/>
                  <a:t>激活）”：对线性组合应用激活函数（如 </a:t>
                </a:r>
                <a:r>
                  <a:rPr lang="en-US" dirty="0" err="1"/>
                  <a:t>ReLU、Sigmoid</a:t>
                </a:r>
                <a:r>
                  <a:rPr lang="en-US" dirty="0"/>
                  <a:t> </a:t>
                </a:r>
                <a:r>
                  <a:rPr lang="zh-CN" altLang="en-US" dirty="0"/>
                  <a:t>等），得到输出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120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lang="ar-AE" sz="120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𝑎</m:t>
                        </m:r>
                      </m:e>
                      <m:sub>
                        <m:r>
                          <a:rPr lang="ar-AE" sz="120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ar-AE" dirty="0"/>
                  <a:t>。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zh-CN" altLang="en-US" b="1" dirty="0"/>
                  <a:t>神经网络的矩阵表示</a:t>
                </a:r>
                <a:endParaRPr lang="zh-CN" altLang="en-US" dirty="0"/>
              </a:p>
              <a:p>
                <a:r>
                  <a:rPr lang="zh-CN" altLang="en-US" dirty="0"/>
                  <a:t>为了实现一个神经网络，输入数据通常表示为</a:t>
                </a:r>
                <a:r>
                  <a:rPr lang="zh-CN" altLang="en-US" b="1" dirty="0"/>
                  <a:t>向量或矩阵</a:t>
                </a:r>
                <a:r>
                  <a:rPr lang="zh-CN" altLang="en-US" dirty="0"/>
                  <a:t>。网络的各层会执行</a:t>
                </a:r>
                <a:r>
                  <a:rPr lang="zh-CN" altLang="en-US" b="1" dirty="0"/>
                  <a:t>矩阵乘法</a:t>
                </a:r>
                <a:r>
                  <a:rPr lang="zh-CN" altLang="en-US" dirty="0"/>
                  <a:t>、</a:t>
                </a:r>
                <a:r>
                  <a:rPr lang="zh-CN" altLang="en-US" b="1" dirty="0"/>
                  <a:t>加法</a:t>
                </a:r>
                <a:r>
                  <a:rPr lang="zh-CN" altLang="en-US" dirty="0"/>
                  <a:t>以及</a:t>
                </a:r>
                <a:r>
                  <a:rPr lang="zh-CN" altLang="en-US" b="1" dirty="0"/>
                  <a:t>激活函数</a:t>
                </a:r>
                <a:r>
                  <a:rPr lang="zh-CN" altLang="en-US" dirty="0"/>
                  <a:t>的应用等操作。</a:t>
                </a:r>
              </a:p>
              <a:p>
                <a:r>
                  <a:rPr lang="zh-CN" altLang="en-US" dirty="0"/>
                  <a:t>右图示意：输入 </a:t>
                </a:r>
                <a:r>
                  <a:rPr lang="ar-AE" sz="120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𝑥_1,𝑥_2,𝑥_3,𝑥_4</a:t>
                </a:r>
                <a:r>
                  <a:rPr lang="zh-CN" altLang="en-US" dirty="0"/>
                  <a:t>经过权重 </a:t>
                </a:r>
                <a:r>
                  <a:rPr lang="ar-AE" sz="120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𝑤_𝑖𝑗</a:t>
                </a:r>
                <a:r>
                  <a:rPr lang="zh-CN" altLang="en-US" dirty="0"/>
                  <a:t>连接到三个隐藏</a:t>
                </a:r>
                <a:r>
                  <a:rPr lang="en-US" altLang="zh-CN" dirty="0"/>
                  <a:t>/</a:t>
                </a:r>
                <a:r>
                  <a:rPr lang="zh-CN" altLang="en-US" dirty="0"/>
                  <a:t>输出神经元，得到激活值 </a:t>
                </a:r>
                <a:r>
                  <a:rPr lang="ar-AE" sz="120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𝑎_1,𝑎_2,𝑎_3</a:t>
                </a:r>
                <a:r>
                  <a:rPr lang="ar-AE" dirty="0"/>
                  <a:t>。</a:t>
                </a:r>
              </a:p>
              <a:p>
                <a:r>
                  <a:rPr lang="zh-CN" altLang="en-US" dirty="0"/>
                  <a:t>下面是矩阵形式：</a:t>
                </a:r>
              </a:p>
              <a:p>
                <a:r>
                  <a:rPr lang="ar-AE" sz="120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[■(𝑤_11&amp;𝑤_12&amp;𝑤_13&amp;𝑤_14@𝑤_21&amp;𝑤_22&amp;𝑤_23&amp;𝑤_24@𝑤_31&amp;𝑤_32&amp;𝑤_33&amp;𝑤_34 )]⋅[■(𝑥_1@𝑥_2@𝑥_3@𝑥_4 )]=[■(𝑤_11 𝑥_1+𝑤_12 𝑥_2+𝑤_13 𝑥_3+𝑤_14 𝑥_4@𝑤_21 𝑥_1+𝑤_22 𝑥_2+𝑤_23 𝑥_3+𝑤_24 𝑥_4@𝑤_31 𝑥_1+𝑤_32 𝑥_2+𝑤_33 𝑥_3+𝑤_34 𝑥_4 )]</a:t>
                </a:r>
                <a:r>
                  <a:rPr lang="ar-AE" sz="1200" b="0" i="0" kern="1200">
                    <a:solidFill>
                      <a:schemeClr val="tx1"/>
                    </a:solidFill>
                    <a:latin typeface="Cambria Math" panose="02040503050406030204" pitchFamily="18" charset="0"/>
                    <a:ea typeface="+mn-ea"/>
                    <a:cs typeface="+mn-cs"/>
                  </a:rPr>
                  <a:t>"  </a:t>
                </a:r>
                <a:r>
                  <a:rPr lang="ar-AE" sz="1200" b="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" →┴□(" </a:t>
                </a:r>
                <a:r>
                  <a:rPr lang="zh-CN" altLang="en-US" sz="1200" b="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激活 </a:t>
                </a:r>
                <a:r>
                  <a:rPr lang="ar-AE" altLang="zh-CN" sz="1200" b="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" ) </a:t>
                </a:r>
                <a:r>
                  <a:rPr lang="ar-AE" altLang="zh-CN" sz="1200" b="0" i="0" kern="1200">
                    <a:solidFill>
                      <a:schemeClr val="tx1"/>
                    </a:solidFill>
                    <a:latin typeface="Cambria Math" panose="02040503050406030204" pitchFamily="18" charset="0"/>
                    <a:ea typeface="+mn-ea"/>
                    <a:cs typeface="+mn-cs"/>
                  </a:rPr>
                  <a:t>"</a:t>
                </a:r>
                <a:r>
                  <a:rPr lang="ar-AE" sz="1200" b="0" i="0" kern="1200">
                    <a:solidFill>
                      <a:schemeClr val="tx1"/>
                    </a:solidFill>
                    <a:latin typeface="Cambria Math" panose="02040503050406030204" pitchFamily="18" charset="0"/>
                    <a:ea typeface="+mn-ea"/>
                    <a:cs typeface="+mn-cs"/>
                  </a:rPr>
                  <a:t>  </a:t>
                </a:r>
                <a:r>
                  <a:rPr lang="ar-AE" sz="1200" b="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" [■(𝑎_1@𝑎_2@𝑎_3 )]</a:t>
                </a:r>
                <a:endParaRPr lang="ar-AE" b="0" dirty="0"/>
              </a:p>
              <a:p>
                <a:r>
                  <a:rPr lang="ar-AE" sz="120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𝑤_𝑖𝑗</a:t>
                </a:r>
                <a:r>
                  <a:rPr lang="ar-AE" dirty="0"/>
                  <a:t>：</a:t>
                </a:r>
                <a:r>
                  <a:rPr lang="zh-CN" altLang="en-US" dirty="0"/>
                  <a:t>从输入 </a:t>
                </a:r>
                <a:r>
                  <a:rPr lang="ar-AE" sz="120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𝑥_𝑗</a:t>
                </a:r>
                <a:r>
                  <a:rPr lang="zh-CN" altLang="en-US" dirty="0"/>
                  <a:t>到第 </a:t>
                </a:r>
                <a:r>
                  <a:rPr lang="zh-CN" altLang="en-US" sz="120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𝑖</a:t>
                </a:r>
                <a:r>
                  <a:rPr lang="zh-CN" altLang="en-US" dirty="0"/>
                  <a:t>个神经元的权重</a:t>
                </a:r>
              </a:p>
              <a:p>
                <a:r>
                  <a:rPr lang="zh-CN" altLang="en-US" dirty="0"/>
                  <a:t>“</a:t>
                </a:r>
                <a:r>
                  <a:rPr lang="en-US" dirty="0"/>
                  <a:t>activation（</a:t>
                </a:r>
                <a:r>
                  <a:rPr lang="zh-CN" altLang="en-US" dirty="0"/>
                  <a:t>激活）”：对线性组合应用激活函数（如 </a:t>
                </a:r>
                <a:r>
                  <a:rPr lang="en-US" dirty="0" err="1"/>
                  <a:t>ReLU、Sigmoid</a:t>
                </a:r>
                <a:r>
                  <a:rPr lang="en-US" dirty="0"/>
                  <a:t> </a:t>
                </a:r>
                <a:r>
                  <a:rPr lang="zh-CN" altLang="en-US" dirty="0"/>
                  <a:t>等），得到输出 </a:t>
                </a:r>
                <a:r>
                  <a:rPr lang="ar-AE" sz="120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𝑎_𝑖</a:t>
                </a:r>
                <a:r>
                  <a:rPr lang="ar-AE" dirty="0"/>
                  <a:t>。</a:t>
                </a:r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928494-E6BA-4A26-84EE-8420C225A916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9178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Folienbildplatzhalter 1">
            <a:extLst>
              <a:ext uri="{FF2B5EF4-FFF2-40B4-BE49-F238E27FC236}">
                <a16:creationId xmlns:a16="http://schemas.microsoft.com/office/drawing/2014/main" id="{5FE2078C-B80D-E895-1A08-56A98939524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683" name="Notizenplatzhalter 2">
                <a:extLst>
                  <a:ext uri="{FF2B5EF4-FFF2-40B4-BE49-F238E27FC236}">
                    <a16:creationId xmlns:a16="http://schemas.microsoft.com/office/drawing/2014/main" id="{37F4C693-E38E-BD8D-73A2-1F935F281EB1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 bwMode="auto">
              <a:noFill/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zh-CN" altLang="en-US" dirty="0"/>
                  <a:t>这页在说明：</a:t>
                </a:r>
                <a:r>
                  <a:rPr lang="zh-CN" altLang="en-US" b="1" dirty="0"/>
                  <a:t>全连接层（</a:t>
                </a:r>
                <a:r>
                  <a:rPr lang="en-US" b="1" dirty="0"/>
                  <a:t>Fully Connected / Dense）</a:t>
                </a:r>
                <a:r>
                  <a:rPr lang="en-US" dirty="0"/>
                  <a:t> </a:t>
                </a:r>
                <a:r>
                  <a:rPr lang="zh-CN" altLang="en-US" dirty="0"/>
                  <a:t>和 </a:t>
                </a:r>
                <a:r>
                  <a:rPr lang="zh-CN" altLang="en-US" b="1" dirty="0"/>
                  <a:t>部分连接层（</a:t>
                </a:r>
                <a:r>
                  <a:rPr lang="en-US" b="1" dirty="0"/>
                  <a:t>Partially Connected / Sparse）</a:t>
                </a:r>
                <a:r>
                  <a:rPr lang="en-US" dirty="0"/>
                  <a:t> </a:t>
                </a:r>
                <a:r>
                  <a:rPr lang="zh-CN" altLang="en-US" dirty="0"/>
                  <a:t>的区别。</a:t>
                </a:r>
              </a:p>
              <a:p>
                <a:r>
                  <a:rPr lang="zh-CN" altLang="en-US" b="1" dirty="0"/>
                  <a:t>概念</a:t>
                </a:r>
              </a:p>
              <a:p>
                <a:r>
                  <a:rPr lang="zh-CN" altLang="en-US" b="1" dirty="0"/>
                  <a:t>全连接层</a:t>
                </a:r>
                <a:r>
                  <a:rPr lang="zh-CN" altLang="en-US" dirty="0"/>
                  <a:t>：上一层的</a:t>
                </a:r>
                <a:r>
                  <a:rPr lang="zh-CN" altLang="en-US" b="1" dirty="0"/>
                  <a:t>每个</a:t>
                </a:r>
                <a:r>
                  <a:rPr lang="zh-CN" altLang="en-US" dirty="0"/>
                  <a:t>神经元都与下一层的</a:t>
                </a:r>
                <a:r>
                  <a:rPr lang="zh-CN" altLang="en-US" b="1" dirty="0"/>
                  <a:t>每个</a:t>
                </a:r>
                <a:r>
                  <a:rPr lang="zh-CN" altLang="en-US" dirty="0"/>
                  <a:t>神经元相连（左图）。</a:t>
                </a:r>
              </a:p>
              <a:p>
                <a:pPr lvl="1"/>
                <a:r>
                  <a:rPr lang="zh-CN" altLang="en-US" dirty="0"/>
                  <a:t>参数量：若上一层有 </a:t>
                </a:r>
                <a14:m>
                  <m:oMath xmlns:m="http://schemas.openxmlformats.org/officeDocument/2006/math">
                    <m:r>
                      <a:rPr lang="zh-CN" altLang="en-US" sz="1200" i="1" kern="1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𝑚</m:t>
                    </m:r>
                  </m:oMath>
                </a14:m>
                <a:r>
                  <a:rPr lang="zh-CN" altLang="en-US" dirty="0"/>
                  <a:t>个节点、下一层有 </a:t>
                </a:r>
                <a14:m>
                  <m:oMath xmlns:m="http://schemas.openxmlformats.org/officeDocument/2006/math">
                    <m:r>
                      <a:rPr lang="zh-CN" altLang="en-US" sz="1200" i="1" kern="1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𝑛</m:t>
                    </m:r>
                  </m:oMath>
                </a14:m>
                <a:r>
                  <a:rPr lang="zh-CN" altLang="en-US" dirty="0"/>
                  <a:t>个节点，权重数 </a:t>
                </a:r>
                <a:r>
                  <a:rPr lang="en-US" altLang="zh-CN" dirty="0"/>
                  <a:t>= </a:t>
                </a:r>
                <a14:m>
                  <m:oMath xmlns:m="http://schemas.openxmlformats.org/officeDocument/2006/math">
                    <m:r>
                      <a:rPr lang="zh-CN" altLang="en-US" sz="1200" i="1" kern="1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𝑚</m:t>
                    </m:r>
                    <m:r>
                      <a:rPr lang="en-US" altLang="zh-CN" sz="1200" i="0" kern="1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×</m:t>
                    </m:r>
                    <m:r>
                      <a:rPr lang="zh-CN" altLang="en-US" sz="1200" i="1" kern="1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𝑛</m:t>
                    </m:r>
                  </m:oMath>
                </a14:m>
                <a:r>
                  <a:rPr lang="zh-CN" altLang="en-US" dirty="0"/>
                  <a:t>（外加 </a:t>
                </a:r>
                <a14:m>
                  <m:oMath xmlns:m="http://schemas.openxmlformats.org/officeDocument/2006/math">
                    <m:r>
                      <a:rPr lang="zh-CN" altLang="en-US" sz="1200" i="1" kern="1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𝑛</m:t>
                    </m:r>
                  </m:oMath>
                </a14:m>
                <a:r>
                  <a:rPr lang="zh-CN" altLang="en-US" dirty="0"/>
                  <a:t>个偏置）。</a:t>
                </a:r>
              </a:p>
              <a:p>
                <a:r>
                  <a:rPr lang="zh-CN" altLang="en-US" b="1" dirty="0"/>
                  <a:t>部分连接层</a:t>
                </a:r>
                <a:r>
                  <a:rPr lang="zh-CN" altLang="en-US" dirty="0"/>
                  <a:t>：只保留</a:t>
                </a:r>
                <a:r>
                  <a:rPr lang="zh-CN" altLang="en-US" b="1" dirty="0"/>
                  <a:t>部分</a:t>
                </a:r>
                <a:r>
                  <a:rPr lang="zh-CN" altLang="en-US" dirty="0"/>
                  <a:t>连接（右图），即某些节点之间没有边。</a:t>
                </a:r>
              </a:p>
              <a:p>
                <a:pPr lvl="1"/>
                <a:r>
                  <a:rPr lang="zh-CN" altLang="en-US" dirty="0"/>
                  <a:t>参数量显著少于全连接；连接结构可以是手工设计或通过稀疏化</a:t>
                </a:r>
                <a:r>
                  <a:rPr lang="en-US" altLang="zh-CN" dirty="0"/>
                  <a:t>/</a:t>
                </a:r>
                <a:r>
                  <a:rPr lang="zh-CN" altLang="en-US" dirty="0"/>
                  <a:t>正则得到。</a:t>
                </a:r>
              </a:p>
              <a:p>
                <a:r>
                  <a:rPr lang="zh-CN" altLang="en-US" b="1" dirty="0"/>
                  <a:t>对比与取舍</a:t>
                </a:r>
              </a:p>
              <a:p>
                <a:r>
                  <a:rPr lang="zh-CN" altLang="en-US" b="1" dirty="0"/>
                  <a:t>表达力</a:t>
                </a:r>
                <a:r>
                  <a:rPr lang="zh-CN" altLang="en-US" dirty="0"/>
                  <a:t>：全连接最灵活，但容易</a:t>
                </a:r>
                <a:r>
                  <a:rPr lang="zh-CN" altLang="en-US" b="1" dirty="0"/>
                  <a:t>过拟合</a:t>
                </a:r>
                <a:r>
                  <a:rPr lang="zh-CN" altLang="en-US" dirty="0"/>
                  <a:t>、参数多、计算重。</a:t>
                </a:r>
              </a:p>
              <a:p>
                <a:r>
                  <a:rPr lang="zh-CN" altLang="en-US" b="1" dirty="0"/>
                  <a:t>效率</a:t>
                </a:r>
                <a:r>
                  <a:rPr lang="zh-CN" altLang="en-US" dirty="0"/>
                  <a:t>：部分连接更</a:t>
                </a:r>
                <a:r>
                  <a:rPr lang="zh-CN" altLang="en-US" b="1" dirty="0"/>
                  <a:t>轻量</a:t>
                </a:r>
                <a:r>
                  <a:rPr lang="zh-CN" altLang="en-US" dirty="0"/>
                  <a:t>、更快、内存更省。</a:t>
                </a:r>
              </a:p>
              <a:p>
                <a:r>
                  <a:rPr lang="zh-CN" altLang="en-US" b="1" dirty="0"/>
                  <a:t>先验与归纳偏置</a:t>
                </a:r>
                <a:r>
                  <a:rPr lang="zh-CN" altLang="en-US" dirty="0"/>
                  <a:t>：部分连接常结合结构化假设（局部性、共享等），比如：</a:t>
                </a:r>
              </a:p>
              <a:p>
                <a:pPr lvl="1"/>
                <a:r>
                  <a:rPr lang="zh-CN" altLang="en-US" b="1" dirty="0"/>
                  <a:t>卷积层</a:t>
                </a:r>
                <a:r>
                  <a:rPr lang="zh-CN" altLang="en-US" dirty="0"/>
                  <a:t>就是一种“稀疏</a:t>
                </a:r>
                <a:r>
                  <a:rPr lang="en-US" altLang="zh-CN" dirty="0"/>
                  <a:t>+</a:t>
                </a:r>
                <a:r>
                  <a:rPr lang="zh-CN" altLang="en-US" dirty="0"/>
                  <a:t>权重共享”的部分连接：每个输出只看输入的局部感受野。</a:t>
                </a:r>
              </a:p>
              <a:p>
                <a:pPr lvl="1"/>
                <a:r>
                  <a:rPr lang="zh-CN" altLang="en-US" dirty="0"/>
                  <a:t>图神经网络、注意力的稀疏模式也属于部分连接思想。</a:t>
                </a:r>
              </a:p>
              <a:p>
                <a:r>
                  <a:rPr lang="zh-CN" altLang="en-US" b="1" dirty="0"/>
                  <a:t>泛化</a:t>
                </a:r>
                <a:r>
                  <a:rPr lang="zh-CN" altLang="en-US" dirty="0"/>
                  <a:t>：在数据量有限时，稀疏连接</a:t>
                </a:r>
                <a:r>
                  <a:rPr lang="en-US" altLang="zh-CN" dirty="0"/>
                  <a:t>/</a:t>
                </a:r>
                <a:r>
                  <a:rPr lang="zh-CN" altLang="en-US" dirty="0"/>
                  <a:t>更少参数通常</a:t>
                </a:r>
                <a:r>
                  <a:rPr lang="zh-CN" altLang="en-US" b="1" dirty="0"/>
                  <a:t>更能泛化</a:t>
                </a:r>
                <a:r>
                  <a:rPr lang="zh-CN" altLang="en-US" dirty="0"/>
                  <a:t>。</a:t>
                </a:r>
              </a:p>
              <a:p>
                <a:r>
                  <a:rPr lang="zh-CN" altLang="en-US" b="1" dirty="0"/>
                  <a:t>什么时候用</a:t>
                </a:r>
              </a:p>
              <a:p>
                <a:r>
                  <a:rPr lang="zh-CN" altLang="en-US" b="1" dirty="0"/>
                  <a:t>用全连接</a:t>
                </a:r>
                <a:r>
                  <a:rPr lang="zh-CN" altLang="en-US" dirty="0"/>
                  <a:t>：作为网络尾部分类头、或需要整合全局特征时（例如从高维特征到类别概率）。</a:t>
                </a:r>
              </a:p>
              <a:p>
                <a:r>
                  <a:rPr lang="zh-CN" altLang="en-US" b="1" dirty="0"/>
                  <a:t>用部分连接</a:t>
                </a:r>
                <a:r>
                  <a:rPr lang="zh-CN" altLang="en-US" dirty="0"/>
                  <a:t>：输入有</a:t>
                </a:r>
                <a:r>
                  <a:rPr lang="zh-CN" altLang="en-US" b="1" dirty="0"/>
                  <a:t>局部结构</a:t>
                </a:r>
                <a:r>
                  <a:rPr lang="en-US" altLang="zh-CN" b="1" dirty="0"/>
                  <a:t>/</a:t>
                </a:r>
                <a:r>
                  <a:rPr lang="zh-CN" altLang="en-US" b="1" dirty="0"/>
                  <a:t>拓扑</a:t>
                </a:r>
                <a:r>
                  <a:rPr lang="zh-CN" altLang="en-US" dirty="0"/>
                  <a:t>（图像、时序、图数据），或希望降低参数量、提升速度、减少过拟合时。</a:t>
                </a:r>
              </a:p>
              <a:p>
                <a:r>
                  <a:rPr lang="zh-CN" altLang="en-US" dirty="0"/>
                  <a:t>一句话：</a:t>
                </a:r>
                <a:r>
                  <a:rPr lang="zh-CN" altLang="en-US" b="1" dirty="0"/>
                  <a:t>全连接</a:t>
                </a:r>
                <a:r>
                  <a:rPr lang="en-US" altLang="zh-CN" b="1" dirty="0"/>
                  <a:t>=</a:t>
                </a:r>
                <a:r>
                  <a:rPr lang="zh-CN" altLang="en-US" b="1" dirty="0"/>
                  <a:t>所有人都认识所有人；部分连接</a:t>
                </a:r>
                <a:r>
                  <a:rPr lang="en-US" altLang="zh-CN" b="1" dirty="0"/>
                  <a:t>=</a:t>
                </a:r>
                <a:r>
                  <a:rPr lang="zh-CN" altLang="en-US" b="1" dirty="0"/>
                  <a:t>只和需要的人连线</a:t>
                </a:r>
                <a:r>
                  <a:rPr lang="zh-CN" altLang="en-US" dirty="0"/>
                  <a:t>。选择哪种，取决于任务结构与效率</a:t>
                </a:r>
                <a:r>
                  <a:rPr lang="en-US" altLang="zh-CN" dirty="0"/>
                  <a:t>/</a:t>
                </a:r>
                <a:r>
                  <a:rPr lang="zh-CN" altLang="en-US" dirty="0"/>
                  <a:t>泛化的权衡。</a:t>
                </a:r>
              </a:p>
              <a:p>
                <a:pPr>
                  <a:spcBef>
                    <a:spcPct val="0"/>
                  </a:spcBef>
                </a:pPr>
                <a:endParaRPr lang="de-DE" altLang="en-US" dirty="0"/>
              </a:p>
            </p:txBody>
          </p:sp>
        </mc:Choice>
        <mc:Fallback xmlns="">
          <p:sp>
            <p:nvSpPr>
              <p:cNvPr id="71683" name="Notizenplatzhalter 2">
                <a:extLst>
                  <a:ext uri="{FF2B5EF4-FFF2-40B4-BE49-F238E27FC236}">
                    <a16:creationId xmlns:a16="http://schemas.microsoft.com/office/drawing/2014/main" id="{37F4C693-E38E-BD8D-73A2-1F935F281EB1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 bwMode="auto"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zh-CN" altLang="en-US" dirty="0"/>
                  <a:t>这页在说明：</a:t>
                </a:r>
                <a:r>
                  <a:rPr lang="zh-CN" altLang="en-US" b="1" dirty="0"/>
                  <a:t>全连接层（</a:t>
                </a:r>
                <a:r>
                  <a:rPr lang="en-US" b="1" dirty="0"/>
                  <a:t>Fully Connected / Dense）</a:t>
                </a:r>
                <a:r>
                  <a:rPr lang="en-US" dirty="0"/>
                  <a:t> </a:t>
                </a:r>
                <a:r>
                  <a:rPr lang="zh-CN" altLang="en-US" dirty="0"/>
                  <a:t>和 </a:t>
                </a:r>
                <a:r>
                  <a:rPr lang="zh-CN" altLang="en-US" b="1" dirty="0"/>
                  <a:t>部分连接层（</a:t>
                </a:r>
                <a:r>
                  <a:rPr lang="en-US" b="1" dirty="0"/>
                  <a:t>Partially Connected / Sparse）</a:t>
                </a:r>
                <a:r>
                  <a:rPr lang="en-US" dirty="0"/>
                  <a:t> </a:t>
                </a:r>
                <a:r>
                  <a:rPr lang="zh-CN" altLang="en-US" dirty="0"/>
                  <a:t>的区别。</a:t>
                </a:r>
              </a:p>
              <a:p>
                <a:r>
                  <a:rPr lang="zh-CN" altLang="en-US" b="1" dirty="0"/>
                  <a:t>概念</a:t>
                </a:r>
              </a:p>
              <a:p>
                <a:r>
                  <a:rPr lang="zh-CN" altLang="en-US" b="1" dirty="0"/>
                  <a:t>全连接层</a:t>
                </a:r>
                <a:r>
                  <a:rPr lang="zh-CN" altLang="en-US" dirty="0"/>
                  <a:t>：上一层的</a:t>
                </a:r>
                <a:r>
                  <a:rPr lang="zh-CN" altLang="en-US" b="1" dirty="0"/>
                  <a:t>每个</a:t>
                </a:r>
                <a:r>
                  <a:rPr lang="zh-CN" altLang="en-US" dirty="0"/>
                  <a:t>神经元都与下一层的</a:t>
                </a:r>
                <a:r>
                  <a:rPr lang="zh-CN" altLang="en-US" b="1" dirty="0"/>
                  <a:t>每个</a:t>
                </a:r>
                <a:r>
                  <a:rPr lang="zh-CN" altLang="en-US" dirty="0"/>
                  <a:t>神经元相连（左图）。</a:t>
                </a:r>
              </a:p>
              <a:p>
                <a:pPr lvl="1"/>
                <a:r>
                  <a:rPr lang="zh-CN" altLang="en-US" dirty="0"/>
                  <a:t>参数量：若上一层有 </a:t>
                </a:r>
                <a:r>
                  <a:rPr lang="zh-CN" altLang="en-US" sz="120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𝑚</a:t>
                </a:r>
                <a:r>
                  <a:rPr lang="zh-CN" altLang="en-US" dirty="0"/>
                  <a:t>个节点、下一层有 </a:t>
                </a:r>
                <a:r>
                  <a:rPr lang="zh-CN" altLang="en-US" sz="120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𝑛</a:t>
                </a:r>
                <a:r>
                  <a:rPr lang="zh-CN" altLang="en-US" dirty="0"/>
                  <a:t>个节点，权重数 </a:t>
                </a:r>
                <a:r>
                  <a:rPr lang="en-US" altLang="zh-CN" dirty="0"/>
                  <a:t>= </a:t>
                </a:r>
                <a:r>
                  <a:rPr lang="zh-CN" altLang="en-US" sz="120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𝑚</a:t>
                </a:r>
                <a:r>
                  <a:rPr lang="en-US" altLang="zh-CN" sz="120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×</a:t>
                </a:r>
                <a:r>
                  <a:rPr lang="zh-CN" altLang="en-US" sz="120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𝑛</a:t>
                </a:r>
                <a:r>
                  <a:rPr lang="zh-CN" altLang="en-US" dirty="0"/>
                  <a:t>（外加 </a:t>
                </a:r>
                <a:r>
                  <a:rPr lang="zh-CN" altLang="en-US" sz="120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𝑛</a:t>
                </a:r>
                <a:r>
                  <a:rPr lang="zh-CN" altLang="en-US" dirty="0"/>
                  <a:t>个偏置）。</a:t>
                </a:r>
              </a:p>
              <a:p>
                <a:r>
                  <a:rPr lang="zh-CN" altLang="en-US" b="1" dirty="0"/>
                  <a:t>部分连接层</a:t>
                </a:r>
                <a:r>
                  <a:rPr lang="zh-CN" altLang="en-US" dirty="0"/>
                  <a:t>：只保留</a:t>
                </a:r>
                <a:r>
                  <a:rPr lang="zh-CN" altLang="en-US" b="1" dirty="0"/>
                  <a:t>部分</a:t>
                </a:r>
                <a:r>
                  <a:rPr lang="zh-CN" altLang="en-US" dirty="0"/>
                  <a:t>连接（右图），即某些节点之间没有边。</a:t>
                </a:r>
              </a:p>
              <a:p>
                <a:pPr lvl="1"/>
                <a:r>
                  <a:rPr lang="zh-CN" altLang="en-US" dirty="0"/>
                  <a:t>参数量显著少于全连接；连接结构可以是手工设计或通过稀疏化</a:t>
                </a:r>
                <a:r>
                  <a:rPr lang="en-US" altLang="zh-CN" dirty="0"/>
                  <a:t>/</a:t>
                </a:r>
                <a:r>
                  <a:rPr lang="zh-CN" altLang="en-US" dirty="0"/>
                  <a:t>正则得到。</a:t>
                </a:r>
              </a:p>
              <a:p>
                <a:r>
                  <a:rPr lang="zh-CN" altLang="en-US" b="1" dirty="0"/>
                  <a:t>对比与取舍</a:t>
                </a:r>
              </a:p>
              <a:p>
                <a:r>
                  <a:rPr lang="zh-CN" altLang="en-US" b="1" dirty="0"/>
                  <a:t>表达力</a:t>
                </a:r>
                <a:r>
                  <a:rPr lang="zh-CN" altLang="en-US" dirty="0"/>
                  <a:t>：全连接最灵活，但容易</a:t>
                </a:r>
                <a:r>
                  <a:rPr lang="zh-CN" altLang="en-US" b="1" dirty="0"/>
                  <a:t>过拟合</a:t>
                </a:r>
                <a:r>
                  <a:rPr lang="zh-CN" altLang="en-US" dirty="0"/>
                  <a:t>、参数多、计算重。</a:t>
                </a:r>
              </a:p>
              <a:p>
                <a:r>
                  <a:rPr lang="zh-CN" altLang="en-US" b="1" dirty="0"/>
                  <a:t>效率</a:t>
                </a:r>
                <a:r>
                  <a:rPr lang="zh-CN" altLang="en-US" dirty="0"/>
                  <a:t>：部分连接更</a:t>
                </a:r>
                <a:r>
                  <a:rPr lang="zh-CN" altLang="en-US" b="1" dirty="0"/>
                  <a:t>轻量</a:t>
                </a:r>
                <a:r>
                  <a:rPr lang="zh-CN" altLang="en-US" dirty="0"/>
                  <a:t>、更快、内存更省。</a:t>
                </a:r>
              </a:p>
              <a:p>
                <a:r>
                  <a:rPr lang="zh-CN" altLang="en-US" b="1" dirty="0"/>
                  <a:t>先验与归纳偏置</a:t>
                </a:r>
                <a:r>
                  <a:rPr lang="zh-CN" altLang="en-US" dirty="0"/>
                  <a:t>：部分连接常结合结构化假设（局部性、共享等），比如：</a:t>
                </a:r>
              </a:p>
              <a:p>
                <a:pPr lvl="1"/>
                <a:r>
                  <a:rPr lang="zh-CN" altLang="en-US" b="1" dirty="0"/>
                  <a:t>卷积层</a:t>
                </a:r>
                <a:r>
                  <a:rPr lang="zh-CN" altLang="en-US" dirty="0"/>
                  <a:t>就是一种“稀疏</a:t>
                </a:r>
                <a:r>
                  <a:rPr lang="en-US" altLang="zh-CN" dirty="0"/>
                  <a:t>+</a:t>
                </a:r>
                <a:r>
                  <a:rPr lang="zh-CN" altLang="en-US" dirty="0"/>
                  <a:t>权重共享”的部分连接：每个输出只看输入的局部感受野。</a:t>
                </a:r>
              </a:p>
              <a:p>
                <a:pPr lvl="1"/>
                <a:r>
                  <a:rPr lang="zh-CN" altLang="en-US" dirty="0"/>
                  <a:t>图神经网络、注意力的稀疏模式也属于部分连接思想。</a:t>
                </a:r>
              </a:p>
              <a:p>
                <a:r>
                  <a:rPr lang="zh-CN" altLang="en-US" b="1" dirty="0"/>
                  <a:t>泛化</a:t>
                </a:r>
                <a:r>
                  <a:rPr lang="zh-CN" altLang="en-US" dirty="0"/>
                  <a:t>：在数据量有限时，稀疏连接</a:t>
                </a:r>
                <a:r>
                  <a:rPr lang="en-US" altLang="zh-CN" dirty="0"/>
                  <a:t>/</a:t>
                </a:r>
                <a:r>
                  <a:rPr lang="zh-CN" altLang="en-US" dirty="0"/>
                  <a:t>更少参数通常</a:t>
                </a:r>
                <a:r>
                  <a:rPr lang="zh-CN" altLang="en-US" b="1" dirty="0"/>
                  <a:t>更能泛化</a:t>
                </a:r>
                <a:r>
                  <a:rPr lang="zh-CN" altLang="en-US" dirty="0"/>
                  <a:t>。</a:t>
                </a:r>
              </a:p>
              <a:p>
                <a:r>
                  <a:rPr lang="zh-CN" altLang="en-US" b="1" dirty="0"/>
                  <a:t>什么时候用</a:t>
                </a:r>
              </a:p>
              <a:p>
                <a:r>
                  <a:rPr lang="zh-CN" altLang="en-US" b="1" dirty="0"/>
                  <a:t>用全连接</a:t>
                </a:r>
                <a:r>
                  <a:rPr lang="zh-CN" altLang="en-US" dirty="0"/>
                  <a:t>：作为网络尾部分类头、或需要整合全局特征时（例如从高维特征到类别概率）。</a:t>
                </a:r>
              </a:p>
              <a:p>
                <a:r>
                  <a:rPr lang="zh-CN" altLang="en-US" b="1" dirty="0"/>
                  <a:t>用部分连接</a:t>
                </a:r>
                <a:r>
                  <a:rPr lang="zh-CN" altLang="en-US" dirty="0"/>
                  <a:t>：输入有</a:t>
                </a:r>
                <a:r>
                  <a:rPr lang="zh-CN" altLang="en-US" b="1" dirty="0"/>
                  <a:t>局部结构</a:t>
                </a:r>
                <a:r>
                  <a:rPr lang="en-US" altLang="zh-CN" b="1" dirty="0"/>
                  <a:t>/</a:t>
                </a:r>
                <a:r>
                  <a:rPr lang="zh-CN" altLang="en-US" b="1" dirty="0"/>
                  <a:t>拓扑</a:t>
                </a:r>
                <a:r>
                  <a:rPr lang="zh-CN" altLang="en-US" dirty="0"/>
                  <a:t>（图像、时序、图数据），或希望降低参数量、提升速度、减少过拟合时。</a:t>
                </a:r>
              </a:p>
              <a:p>
                <a:r>
                  <a:rPr lang="zh-CN" altLang="en-US" dirty="0"/>
                  <a:t>一句话：</a:t>
                </a:r>
                <a:r>
                  <a:rPr lang="zh-CN" altLang="en-US" b="1" dirty="0"/>
                  <a:t>全连接</a:t>
                </a:r>
                <a:r>
                  <a:rPr lang="en-US" altLang="zh-CN" b="1" dirty="0"/>
                  <a:t>=</a:t>
                </a:r>
                <a:r>
                  <a:rPr lang="zh-CN" altLang="en-US" b="1" dirty="0"/>
                  <a:t>所有人都认识所有人；部分连接</a:t>
                </a:r>
                <a:r>
                  <a:rPr lang="en-US" altLang="zh-CN" b="1" dirty="0"/>
                  <a:t>=</a:t>
                </a:r>
                <a:r>
                  <a:rPr lang="zh-CN" altLang="en-US" b="1" dirty="0"/>
                  <a:t>只和需要的人连线</a:t>
                </a:r>
                <a:r>
                  <a:rPr lang="zh-CN" altLang="en-US" dirty="0"/>
                  <a:t>。选择哪种，取决于任务结构与效率</a:t>
                </a:r>
                <a:r>
                  <a:rPr lang="en-US" altLang="zh-CN" dirty="0"/>
                  <a:t>/</a:t>
                </a:r>
                <a:r>
                  <a:rPr lang="zh-CN" altLang="en-US" dirty="0"/>
                  <a:t>泛化的权衡。</a:t>
                </a:r>
              </a:p>
              <a:p>
                <a:pPr>
                  <a:spcBef>
                    <a:spcPct val="0"/>
                  </a:spcBef>
                </a:pPr>
                <a:endParaRPr lang="de-DE" altLang="en-US" dirty="0"/>
              </a:p>
            </p:txBody>
          </p:sp>
        </mc:Fallback>
      </mc:AlternateContent>
      <p:sp>
        <p:nvSpPr>
          <p:cNvPr id="71684" name="Foliennummernplatzhalter 3">
            <a:extLst>
              <a:ext uri="{FF2B5EF4-FFF2-40B4-BE49-F238E27FC236}">
                <a16:creationId xmlns:a16="http://schemas.microsoft.com/office/drawing/2014/main" id="{3E4D839E-4AE2-5026-E97B-C2DDC4F5146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C46961B1-FF3F-498E-A714-5F5E6A2242B2}" type="slidenum">
              <a:rPr lang="de-DE" altLang="en-US"/>
              <a:pPr/>
              <a:t>43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249493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444D9E0-DB05-410E-9495-1A6393F09ED7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3533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这是在讲</a:t>
                </a:r>
                <a:r>
                  <a:rPr lang="zh-CN" altLang="en-US" b="1" dirty="0"/>
                  <a:t>反向传播（</a:t>
                </a:r>
                <a:r>
                  <a:rPr lang="en-US" b="1" dirty="0"/>
                  <a:t>Backpropagation）</a:t>
                </a:r>
                <a:r>
                  <a:rPr lang="en-US" dirty="0"/>
                  <a:t>：</a:t>
                </a:r>
                <a:r>
                  <a:rPr lang="zh-CN" altLang="en-US" dirty="0"/>
                  <a:t>用链式法则把“输出层的误差”一层一层地传回去，计算每个权重对损失的影响，从而更新权重、让模型输出更接近目标。</a:t>
                </a:r>
              </a:p>
              <a:p>
                <a:r>
                  <a:rPr lang="zh-CN" altLang="en-US" b="1" dirty="0"/>
                  <a:t>核心思想</a:t>
                </a:r>
              </a:p>
              <a:p>
                <a:r>
                  <a:rPr lang="zh-CN" altLang="en-US" b="1" dirty="0"/>
                  <a:t>前向传播</a:t>
                </a:r>
                <a:r>
                  <a:rPr lang="zh-CN" altLang="en-US" dirty="0"/>
                  <a:t>：输入 → 各层线性变换</a:t>
                </a:r>
                <a:r>
                  <a:rPr lang="en-US" altLang="zh-CN" dirty="0"/>
                  <a:t>+</a:t>
                </a:r>
                <a:r>
                  <a:rPr lang="zh-CN" altLang="en-US" dirty="0"/>
                  <a:t>激活 → 得到预测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ar-AE" sz="120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accPr>
                      <m:e>
                        <m:r>
                          <a:rPr lang="ar-AE" sz="120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𝑦</m:t>
                        </m:r>
                      </m:e>
                    </m:acc>
                  </m:oMath>
                </a14:m>
                <a:r>
                  <a:rPr lang="ar-AE" dirty="0"/>
                  <a:t>，</a:t>
                </a:r>
                <a:r>
                  <a:rPr lang="zh-CN" altLang="en-US" dirty="0"/>
                  <a:t>计算损失 </a:t>
                </a:r>
                <a14:m>
                  <m:oMath xmlns:m="http://schemas.openxmlformats.org/officeDocument/2006/math">
                    <m:r>
                      <a:rPr lang="zh-CN" altLang="en-US" sz="1200" i="1" kern="1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𝐿</m:t>
                    </m:r>
                    <m:d>
                      <m:dPr>
                        <m:sepChr m:val=","/>
                        <m:ctrlPr>
                          <a:rPr lang="ar-AE" sz="120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ar-AE" sz="1200" i="1" kern="12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accPr>
                          <m:e>
                            <m:r>
                              <a:rPr lang="ar-AE" sz="1200" i="1" kern="12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𝑦</m:t>
                            </m:r>
                          </m:e>
                        </m:acc>
                      </m:e>
                      <m:e>
                        <m:r>
                          <a:rPr lang="ar-AE" sz="120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𝑦</m:t>
                        </m:r>
                      </m:e>
                    </m:d>
                  </m:oMath>
                </a14:m>
                <a:r>
                  <a:rPr lang="ar-AE" dirty="0"/>
                  <a:t>。</a:t>
                </a:r>
              </a:p>
              <a:p>
                <a:r>
                  <a:rPr lang="zh-CN" altLang="en-US" b="1" dirty="0"/>
                  <a:t>反向传播</a:t>
                </a:r>
                <a:r>
                  <a:rPr lang="zh-CN" altLang="en-US" dirty="0"/>
                  <a:t>：从输出层开始，按</a:t>
                </a:r>
                <a:r>
                  <a:rPr lang="zh-CN" altLang="en-US" b="1" dirty="0"/>
                  <a:t>链式法则</a:t>
                </a:r>
                <a:r>
                  <a:rPr lang="zh-CN" altLang="en-US" dirty="0"/>
                  <a:t>计算梯度，把误差往前传：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ar-AE" sz="1200" i="1" kern="1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lang="ar-AE" sz="1200" kern="1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𝜕</m:t>
                          </m:r>
                          <m:r>
                            <a:rPr lang="ar-AE" sz="1200" i="1" kern="1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𝐿</m:t>
                          </m:r>
                        </m:num>
                        <m:den>
                          <m:r>
                            <a:rPr lang="ar-AE" sz="1200" i="0" kern="1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𝜕</m:t>
                          </m:r>
                          <m:sSub>
                            <m:sSubPr>
                              <m:ctrlPr>
                                <a:rPr lang="ar-AE" sz="1200" i="1" kern="1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lang="ar-AE" sz="1200" i="1" kern="1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𝜃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 sz="1200" b="0" i="1" kern="1200">
                                  <a:solidFill>
                                    <a:schemeClr val="tx1"/>
                                  </a:solidFill>
                                  <a:latin typeface="+mn-lt"/>
                                  <a:ea typeface="+mn-ea"/>
                                  <a:cs typeface="+mn-cs"/>
                                </a:rPr>
                                <m:t>earlier</m:t>
                              </m:r>
                            </m:sub>
                          </m:sSub>
                        </m:den>
                      </m:f>
                      <m:r>
                        <a:rPr lang="ar-AE" sz="1200" b="0" i="0" kern="12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lang="ar-AE" sz="1200" b="0" i="1" kern="1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lang="ar-AE" sz="1200" b="0" i="0" kern="1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𝜕</m:t>
                          </m:r>
                          <m:r>
                            <a:rPr lang="ar-AE" sz="1200" b="0" i="1" kern="1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𝐿</m:t>
                          </m:r>
                        </m:num>
                        <m:den>
                          <m:r>
                            <a:rPr lang="ar-AE" sz="1200" b="0" i="0" kern="1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𝜕</m:t>
                          </m:r>
                          <m:sSub>
                            <m:sSubPr>
                              <m:ctrlPr>
                                <a:rPr lang="ar-AE" sz="1200" b="0" i="1" kern="1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lang="ar-AE" sz="1200" b="0" i="1" kern="1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𝜃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 sz="1200" b="0" i="1" kern="1200">
                                  <a:solidFill>
                                    <a:schemeClr val="tx1"/>
                                  </a:solidFill>
                                  <a:latin typeface="+mn-lt"/>
                                  <a:ea typeface="+mn-ea"/>
                                  <a:cs typeface="+mn-cs"/>
                                </a:rPr>
                                <m:t>later</m:t>
                              </m:r>
                            </m:sub>
                          </m:sSub>
                        </m:den>
                      </m:f>
                      <m:r>
                        <a:rPr lang="ar-AE" sz="1200" b="0" i="0" kern="12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⋅</m:t>
                      </m:r>
                      <m:f>
                        <m:fPr>
                          <m:ctrlPr>
                            <a:rPr lang="ar-AE" sz="1200" b="0" i="1" kern="1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lang="ar-AE" sz="1200" b="0" i="0" kern="1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𝜕</m:t>
                          </m:r>
                          <m:sSub>
                            <m:sSubPr>
                              <m:ctrlPr>
                                <a:rPr lang="ar-AE" sz="1200" b="0" i="1" kern="1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lang="ar-AE" sz="1200" b="0" i="1" kern="1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𝜃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 sz="1200" b="0" i="1" kern="1200">
                                  <a:solidFill>
                                    <a:schemeClr val="tx1"/>
                                  </a:solidFill>
                                  <a:latin typeface="+mn-lt"/>
                                  <a:ea typeface="+mn-ea"/>
                                  <a:cs typeface="+mn-cs"/>
                                </a:rPr>
                                <m:t>later</m:t>
                              </m:r>
                            </m:sub>
                          </m:sSub>
                        </m:num>
                        <m:den>
                          <m:r>
                            <a:rPr lang="ar-AE" sz="1200" b="0" i="0" kern="1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𝜕</m:t>
                          </m:r>
                          <m:sSub>
                            <m:sSubPr>
                              <m:ctrlPr>
                                <a:rPr lang="ar-AE" sz="1200" b="0" i="1" kern="1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lang="ar-AE" sz="1200" b="0" i="1" kern="1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𝜃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 sz="1200" b="0" i="1" kern="1200">
                                  <a:solidFill>
                                    <a:schemeClr val="tx1"/>
                                  </a:solidFill>
                                  <a:latin typeface="+mn-lt"/>
                                  <a:ea typeface="+mn-ea"/>
                                  <a:cs typeface="+mn-cs"/>
                                </a:rPr>
                                <m:t>earlier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ar-AE" b="0" dirty="0"/>
              </a:p>
              <a:p>
                <a:r>
                  <a:rPr lang="zh-CN" altLang="en-US" b="1" dirty="0"/>
                  <a:t>更新权重</a:t>
                </a:r>
                <a:r>
                  <a:rPr lang="zh-CN" altLang="en-US" dirty="0"/>
                  <a:t>（梯度下降）：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1200" i="1" kern="12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𝜃</m:t>
                      </m:r>
                      <m:r>
                        <a:rPr lang="zh-CN" altLang="en-US" sz="1200" i="0" kern="12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←</m:t>
                      </m:r>
                      <m:r>
                        <a:rPr lang="zh-CN" altLang="en-US" sz="1200" i="1" kern="12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𝜃</m:t>
                      </m:r>
                      <m:r>
                        <a:rPr lang="zh-CN" altLang="en-US" sz="1200" i="0" kern="12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−</m:t>
                      </m:r>
                      <m:r>
                        <a:rPr lang="zh-CN" altLang="en-US" sz="1200" i="1" kern="12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𝜂</m:t>
                      </m:r>
                      <m:r>
                        <m:rPr>
                          <m:nor/>
                        </m:rPr>
                        <a:rPr lang="zh-CN" altLang="en-US" sz="1200" b="0" i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m:t> </m:t>
                      </m:r>
                      <m:f>
                        <m:fPr>
                          <m:ctrlPr>
                            <a:rPr lang="ar-AE" sz="1200" b="0" i="1" kern="1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lang="ar-AE" sz="1200" b="0" i="0" kern="1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𝜕</m:t>
                          </m:r>
                          <m:r>
                            <a:rPr lang="ar-AE" sz="1200" b="0" i="1" kern="1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𝐿</m:t>
                          </m:r>
                        </m:num>
                        <m:den>
                          <m:r>
                            <a:rPr lang="ar-AE" sz="1200" b="0" i="0" kern="1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𝜕</m:t>
                          </m:r>
                          <m:r>
                            <a:rPr lang="ar-AE" sz="1200" b="0" i="1" kern="1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𝜃</m:t>
                          </m:r>
                        </m:den>
                      </m:f>
                    </m:oMath>
                  </m:oMathPara>
                </a14:m>
                <a:endParaRPr lang="ar-AE" b="0" dirty="0"/>
              </a:p>
              <a:p>
                <a:r>
                  <a:rPr lang="zh-CN" altLang="en-US" dirty="0"/>
                  <a:t>其中 </a:t>
                </a:r>
                <a14:m>
                  <m:oMath xmlns:m="http://schemas.openxmlformats.org/officeDocument/2006/math">
                    <m:r>
                      <a:rPr lang="zh-CN" altLang="en-US" sz="1200" i="1" kern="1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𝜂</m:t>
                    </m:r>
                  </m:oMath>
                </a14:m>
                <a:r>
                  <a:rPr lang="zh-CN" altLang="en-US" dirty="0"/>
                  <a:t>是学习率。</a:t>
                </a:r>
              </a:p>
              <a:p>
                <a:r>
                  <a:rPr lang="zh-CN" altLang="en-US" b="1" dirty="0"/>
                  <a:t>为何“高效”</a:t>
                </a:r>
              </a:p>
              <a:p>
                <a:r>
                  <a:rPr lang="zh-CN" altLang="en-US" dirty="0"/>
                  <a:t>复用中间结果（前向时算的加权和、激活；反向时算的梯度），避免重复计算 → </a:t>
                </a:r>
                <a:r>
                  <a:rPr lang="zh-CN" altLang="en-US" b="1" dirty="0"/>
                  <a:t>动态规划</a:t>
                </a:r>
                <a:r>
                  <a:rPr lang="zh-CN" altLang="en-US" dirty="0"/>
                  <a:t>式的效率提升。</a:t>
                </a:r>
              </a:p>
              <a:p>
                <a:r>
                  <a:rPr lang="zh-CN" altLang="en-US" dirty="0"/>
                  <a:t>每层只需用到下一层的“误差项”，所以能层层回传，复杂模型也能训练。</a:t>
                </a:r>
              </a:p>
              <a:p>
                <a:r>
                  <a:rPr lang="zh-CN" altLang="en-US" b="1" dirty="0"/>
                  <a:t>常见公式（全连接层）</a:t>
                </a:r>
              </a:p>
              <a:p>
                <a:r>
                  <a:rPr lang="zh-CN" altLang="en-US" dirty="0"/>
                  <a:t>记第 </a:t>
                </a:r>
                <a14:m>
                  <m:oMath xmlns:m="http://schemas.openxmlformats.org/officeDocument/2006/math">
                    <m:r>
                      <a:rPr lang="zh-CN" altLang="en-US" sz="1200" i="1" kern="1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𝑙</m:t>
                    </m:r>
                  </m:oMath>
                </a14:m>
                <a:r>
                  <a:rPr lang="zh-CN" altLang="en-US" dirty="0"/>
                  <a:t>层线性输入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ar-AE" sz="120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r>
                          <a:rPr lang="ar-AE" sz="120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𝑧</m:t>
                        </m:r>
                      </m:e>
                      <m:sup>
                        <m:d>
                          <m:dPr>
                            <m:ctrlPr>
                              <a:rPr lang="ar-AE" sz="1200" i="1" kern="12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r>
                              <a:rPr lang="ar-AE" sz="1200" i="1" kern="12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𝑙</m:t>
                            </m:r>
                          </m:e>
                        </m:d>
                      </m:sup>
                    </m:sSup>
                    <m:r>
                      <a:rPr lang="ar-AE" sz="1200" i="0" kern="1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sSup>
                      <m:sSupPr>
                        <m:ctrlPr>
                          <a:rPr lang="ar-AE" sz="120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r>
                          <a:rPr lang="ar-AE" sz="120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𝑊</m:t>
                        </m:r>
                      </m:e>
                      <m:sup>
                        <m:d>
                          <m:dPr>
                            <m:ctrlPr>
                              <a:rPr lang="ar-AE" sz="1200" i="1" kern="12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r>
                              <a:rPr lang="ar-AE" sz="1200" i="1" kern="12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𝑙</m:t>
                            </m:r>
                          </m:e>
                        </m:d>
                      </m:sup>
                    </m:sSup>
                    <m:sSup>
                      <m:sSupPr>
                        <m:ctrlPr>
                          <a:rPr lang="ar-AE" sz="120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r>
                          <a:rPr lang="ar-AE" sz="120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𝑎</m:t>
                        </m:r>
                      </m:e>
                      <m:sup>
                        <m:d>
                          <m:dPr>
                            <m:ctrlPr>
                              <a:rPr lang="ar-AE" sz="1200" i="1" kern="12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r>
                              <a:rPr lang="ar-AE" sz="1200" i="1" kern="12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𝑙</m:t>
                            </m:r>
                            <m:r>
                              <a:rPr lang="ar-AE" sz="1200" i="0" kern="12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−1</m:t>
                            </m:r>
                          </m:e>
                        </m:d>
                      </m:sup>
                    </m:sSup>
                    <m:r>
                      <a:rPr lang="ar-AE" sz="1200" i="0" kern="1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+</m:t>
                    </m:r>
                    <m:sSup>
                      <m:sSupPr>
                        <m:ctrlPr>
                          <a:rPr lang="ar-AE" sz="120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r>
                          <a:rPr lang="ar-AE" sz="120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𝑏</m:t>
                        </m:r>
                      </m:e>
                      <m:sup>
                        <m:d>
                          <m:dPr>
                            <m:ctrlPr>
                              <a:rPr lang="ar-AE" sz="1200" i="1" kern="12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r>
                              <a:rPr lang="ar-AE" sz="1200" i="1" kern="12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𝑙</m:t>
                            </m:r>
                          </m:e>
                        </m:d>
                      </m:sup>
                    </m:sSup>
                  </m:oMath>
                </a14:m>
                <a:r>
                  <a:rPr lang="ar-AE" dirty="0"/>
                  <a:t>，</a:t>
                </a:r>
                <a:r>
                  <a:rPr lang="zh-CN" altLang="en-US" dirty="0"/>
                  <a:t>激活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ar-AE" sz="120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r>
                          <a:rPr lang="ar-AE" sz="120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𝑎</m:t>
                        </m:r>
                      </m:e>
                      <m:sup>
                        <m:d>
                          <m:dPr>
                            <m:ctrlPr>
                              <a:rPr lang="ar-AE" sz="1200" i="1" kern="12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r>
                              <a:rPr lang="ar-AE" sz="1200" i="1" kern="12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𝑙</m:t>
                            </m:r>
                          </m:e>
                        </m:d>
                      </m:sup>
                    </m:sSup>
                    <m:r>
                      <a:rPr lang="ar-AE" sz="1200" i="0" kern="1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r>
                      <a:rPr lang="ar-AE" sz="1200" i="1" kern="1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𝑓</m:t>
                    </m:r>
                    <m:d>
                      <m:dPr>
                        <m:ctrlPr>
                          <a:rPr lang="ar-AE" sz="120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ar-AE" sz="1200" i="1" kern="12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lang="ar-AE" sz="1200" i="1" kern="12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𝑧</m:t>
                            </m:r>
                          </m:e>
                          <m:sup>
                            <m:d>
                              <m:dPr>
                                <m:ctrlPr>
                                  <a:rPr lang="ar-AE" sz="1200" i="1" kern="12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dPr>
                              <m:e>
                                <m:r>
                                  <a:rPr lang="ar-AE" sz="1200" i="1" kern="12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𝑙</m:t>
                                </m:r>
                              </m:e>
                            </m:d>
                          </m:sup>
                        </m:sSup>
                      </m:e>
                    </m:d>
                  </m:oMath>
                </a14:m>
                <a:r>
                  <a:rPr lang="ar-AE" dirty="0"/>
                  <a:t>。</a:t>
                </a:r>
              </a:p>
              <a:p>
                <a:r>
                  <a:rPr lang="zh-CN" altLang="en-US" b="1" dirty="0"/>
                  <a:t>输出层误差</a:t>
                </a:r>
                <a:r>
                  <a:rPr lang="zh-CN" altLang="en-US" dirty="0"/>
                  <a:t>：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ar-AE" sz="120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r>
                          <a:rPr lang="ar-AE" sz="120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𝛿</m:t>
                        </m:r>
                      </m:e>
                      <m:sup>
                        <m:d>
                          <m:dPr>
                            <m:ctrlPr>
                              <a:rPr lang="ar-AE" sz="1200" i="1" kern="12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r>
                              <a:rPr lang="ar-AE" sz="1200" i="1" kern="12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𝐿</m:t>
                            </m:r>
                          </m:e>
                        </m:d>
                      </m:sup>
                    </m:sSup>
                    <m:r>
                      <a:rPr lang="ar-AE" sz="1200" i="0" kern="1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sSub>
                      <m:sSubPr>
                        <m:ctrlPr>
                          <a:rPr lang="ar-AE" sz="120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ar-AE" sz="1200" i="0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∇</m:t>
                        </m:r>
                      </m:e>
                      <m:sub>
                        <m:sSup>
                          <m:sSupPr>
                            <m:ctrlPr>
                              <a:rPr lang="ar-AE" sz="1200" i="1" kern="12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lang="ar-AE" sz="1200" i="1" kern="12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𝑎</m:t>
                            </m:r>
                          </m:e>
                          <m:sup>
                            <m:d>
                              <m:dPr>
                                <m:ctrlPr>
                                  <a:rPr lang="ar-AE" sz="1200" i="1" kern="12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dPr>
                              <m:e>
                                <m:r>
                                  <a:rPr lang="ar-AE" sz="1200" i="1" kern="12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𝐿</m:t>
                                </m:r>
                              </m:e>
                            </m:d>
                          </m:sup>
                        </m:sSup>
                      </m:sub>
                    </m:sSub>
                    <m:r>
                      <a:rPr lang="ar-AE" sz="1200" i="1" kern="1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𝐿</m:t>
                    </m:r>
                    <m:r>
                      <m:rPr>
                        <m:nor/>
                      </m:rPr>
                      <a:rPr lang="ar-AE" sz="1200" b="0" 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rPr>
                      <m:t>  </m:t>
                    </m:r>
                    <m:r>
                      <a:rPr lang="ar-AE" sz="1200" b="0" i="0" kern="1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⊙</m:t>
                    </m:r>
                    <m:r>
                      <m:rPr>
                        <m:nor/>
                      </m:rPr>
                      <a:rPr lang="ar-AE" sz="1200" b="0" 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rPr>
                      <m:t>  </m:t>
                    </m:r>
                    <m:sSup>
                      <m:sSupPr>
                        <m:ctrlPr>
                          <a:rPr lang="ar-AE" sz="1200" b="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r>
                          <a:rPr lang="ar-AE" sz="1200" b="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𝑓</m:t>
                        </m:r>
                      </m:e>
                      <m:sup>
                        <m:r>
                          <a:rPr lang="ar-AE" sz="1200" b="0" i="0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ar-AE" sz="1200" b="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ar-AE" sz="1200" b="0" i="1" kern="12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lang="ar-AE" sz="1200" b="0" i="1" kern="12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𝑧</m:t>
                            </m:r>
                          </m:e>
                          <m:sup>
                            <m:d>
                              <m:dPr>
                                <m:ctrlPr>
                                  <a:rPr lang="ar-AE" sz="1200" b="0" i="1" kern="12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dPr>
                              <m:e>
                                <m:r>
                                  <a:rPr lang="ar-AE" sz="1200" b="0" i="1" kern="12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𝐿</m:t>
                                </m:r>
                              </m:e>
                            </m:d>
                          </m:sup>
                        </m:sSup>
                      </m:e>
                    </m:d>
                  </m:oMath>
                </a14:m>
                <a:endParaRPr lang="ar-AE" dirty="0"/>
              </a:p>
              <a:p>
                <a:r>
                  <a:rPr lang="zh-CN" altLang="en-US" b="1" dirty="0"/>
                  <a:t>隐藏层误差</a:t>
                </a:r>
                <a:r>
                  <a:rPr lang="zh-CN" altLang="en-US" dirty="0"/>
                  <a:t>：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ar-AE" sz="120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r>
                          <a:rPr lang="ar-AE" sz="120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𝛿</m:t>
                        </m:r>
                      </m:e>
                      <m:sup>
                        <m:d>
                          <m:dPr>
                            <m:ctrlPr>
                              <a:rPr lang="ar-AE" sz="1200" i="1" kern="12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r>
                              <a:rPr lang="ar-AE" sz="1200" i="1" kern="12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𝑙</m:t>
                            </m:r>
                          </m:e>
                        </m:d>
                      </m:sup>
                    </m:sSup>
                    <m:r>
                      <a:rPr lang="ar-AE" sz="1200" i="0" kern="1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d>
                      <m:dPr>
                        <m:ctrlPr>
                          <a:rPr lang="ar-AE" sz="120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ar-AE" sz="1200" i="1" kern="12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lang="ar-AE" sz="1200" i="1" kern="12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𝑊</m:t>
                            </m:r>
                          </m:e>
                          <m:sup>
                            <m:d>
                              <m:dPr>
                                <m:endChr m:val=""/>
                                <m:ctrlPr>
                                  <a:rPr lang="ar-AE" sz="1200" i="1" kern="12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dPr>
                              <m:e>
                                <m:r>
                                  <a:rPr lang="ar-AE" sz="1200" i="1" kern="12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𝑙</m:t>
                                </m:r>
                                <m:r>
                                  <a:rPr lang="ar-AE" sz="1200" i="0" kern="12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+1</m:t>
                                </m:r>
                                <m:sSup>
                                  <m:sSupPr>
                                    <m:ctrlPr>
                                      <a:rPr lang="ar-AE" sz="1200" i="1" kern="12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begChr m:val=""/>
                                        <m:endChr m:val=""/>
                                        <m:ctrlPr>
                                          <a:rPr lang="ar-AE" sz="1200" i="1" kern="120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ar-AE" sz="1200" i="0" kern="120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)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ar-AE" sz="1200" i="0" kern="12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⊤</m:t>
                                    </m:r>
                                  </m:sup>
                                </m:sSup>
                              </m:e>
                            </m:d>
                          </m:sup>
                        </m:sSup>
                        <m:sSup>
                          <m:sSupPr>
                            <m:ctrlPr>
                              <a:rPr lang="ar-AE" sz="1200" i="1" kern="12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lang="ar-AE" sz="1200" i="1" kern="12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𝛿</m:t>
                            </m:r>
                          </m:e>
                          <m:sup>
                            <m:d>
                              <m:dPr>
                                <m:ctrlPr>
                                  <a:rPr lang="ar-AE" sz="1200" i="1" kern="12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dPr>
                              <m:e>
                                <m:r>
                                  <a:rPr lang="ar-AE" sz="1200" i="1" kern="12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𝑙</m:t>
                                </m:r>
                                <m:r>
                                  <a:rPr lang="ar-AE" sz="1200" i="0" kern="12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+1</m:t>
                                </m:r>
                              </m:e>
                            </m:d>
                          </m:sup>
                        </m:sSup>
                      </m:e>
                    </m:d>
                    <m:r>
                      <a:rPr lang="ar-AE" sz="1200" i="0" kern="1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⊙</m:t>
                    </m:r>
                    <m:sSup>
                      <m:sSupPr>
                        <m:ctrlPr>
                          <a:rPr lang="ar-AE" sz="120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r>
                          <a:rPr lang="ar-AE" sz="120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𝑓</m:t>
                        </m:r>
                      </m:e>
                      <m:sup>
                        <m:r>
                          <a:rPr lang="ar-AE" sz="1200" i="0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ar-AE" sz="120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ar-AE" sz="1200" i="1" kern="12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lang="ar-AE" sz="1200" i="1" kern="12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𝑧</m:t>
                            </m:r>
                          </m:e>
                          <m:sup>
                            <m:d>
                              <m:dPr>
                                <m:ctrlPr>
                                  <a:rPr lang="ar-AE" sz="1200" i="1" kern="12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dPr>
                              <m:e>
                                <m:r>
                                  <a:rPr lang="ar-AE" sz="1200" i="1" kern="12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𝑙</m:t>
                                </m:r>
                              </m:e>
                            </m:d>
                          </m:sup>
                        </m:sSup>
                      </m:e>
                    </m:d>
                  </m:oMath>
                </a14:m>
                <a:endParaRPr lang="ar-AE" dirty="0"/>
              </a:p>
              <a:p>
                <a:pPr/>
                <a:r>
                  <a:rPr lang="zh-CN" altLang="en-US" b="1" dirty="0"/>
                  <a:t>参数梯度</a:t>
                </a:r>
                <a:r>
                  <a:rPr lang="zh-CN" altLang="en-US" dirty="0"/>
                  <a:t>：</a:t>
                </a:r>
                <a:br>
                  <a:rPr lang="zh-CN" altLang="en-US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ar-AE" sz="1200" i="1" kern="1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lang="ar-AE" sz="1200" kern="1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𝜕</m:t>
                          </m:r>
                          <m:r>
                            <a:rPr lang="ar-AE" sz="1200" i="1" kern="1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𝐿</m:t>
                          </m:r>
                        </m:num>
                        <m:den>
                          <m:r>
                            <a:rPr lang="ar-AE" sz="1200" i="0" kern="1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𝜕</m:t>
                          </m:r>
                          <m:sSup>
                            <m:sSupPr>
                              <m:ctrlPr>
                                <a:rPr lang="ar-AE" sz="1200" i="1" kern="1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lang="ar-AE" sz="1200" i="1" kern="1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𝑊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ar-AE" sz="1200" i="1" kern="12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lang="ar-AE" sz="1200" i="1" kern="12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𝑙</m:t>
                                  </m:r>
                                </m:e>
                              </m:d>
                            </m:sup>
                          </m:sSup>
                        </m:den>
                      </m:f>
                      <m:r>
                        <a:rPr lang="ar-AE" sz="1200" i="0" kern="12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p>
                        <m:sSupPr>
                          <m:ctrlPr>
                            <a:rPr lang="ar-AE" sz="1200" i="1" kern="1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lang="ar-AE" sz="1200" i="1" kern="1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𝛿</m:t>
                          </m:r>
                        </m:e>
                        <m:sup>
                          <m:d>
                            <m:dPr>
                              <m:ctrlPr>
                                <a:rPr lang="ar-AE" sz="1200" i="1" kern="1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lang="ar-AE" sz="1200" i="1" kern="1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𝑙</m:t>
                              </m:r>
                            </m:e>
                          </m:d>
                        </m:sup>
                      </m:sSup>
                      <m:d>
                        <m:dPr>
                          <m:endChr m:val=","/>
                          <m:ctrlPr>
                            <a:rPr lang="ar-AE" sz="1200" i="1" kern="1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ar-AE" sz="1200" i="1" kern="1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lang="ar-AE" sz="1200" i="1" kern="1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𝑎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ar-AE" sz="1200" i="1" kern="12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lang="ar-AE" sz="1200" i="1" kern="12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𝑙</m:t>
                                  </m:r>
                                  <m:r>
                                    <a:rPr lang="ar-AE" sz="1200" i="0" kern="12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−1</m:t>
                                  </m:r>
                                </m:e>
                              </m:d>
                            </m:sup>
                          </m:sSup>
                          <m:sSup>
                            <m:sSupPr>
                              <m:ctrlPr>
                                <a:rPr lang="ar-AE" sz="1200" i="1" kern="1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"/>
                                  <m:endChr m:val=""/>
                                  <m:ctrlPr>
                                    <a:rPr lang="ar-AE" sz="1200" i="1" kern="12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lang="ar-AE" sz="1200" i="0" kern="12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)</m:t>
                                  </m:r>
                                </m:e>
                              </m:d>
                            </m:e>
                            <m:sup>
                              <m:r>
                                <a:rPr lang="ar-AE" sz="1200" i="0" kern="1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⊤</m:t>
                              </m:r>
                            </m:sup>
                          </m:sSup>
                          <m:r>
                            <a:rPr lang="ar-AE" sz="1200" i="0" kern="1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</m:t>
                          </m:r>
                          <m:f>
                            <m:fPr>
                              <m:ctrlPr>
                                <a:rPr lang="ar-AE" sz="1200" i="1" kern="1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fPr>
                            <m:num>
                              <m:r>
                                <a:rPr lang="ar-AE" sz="1200" i="0" kern="1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𝜕</m:t>
                              </m:r>
                              <m:r>
                                <a:rPr lang="ar-AE" sz="1200" i="1" kern="1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𝐿</m:t>
                              </m:r>
                            </m:num>
                            <m:den>
                              <m:r>
                                <a:rPr lang="ar-AE" sz="1200" i="0" kern="1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ar-AE" sz="1200" i="1" kern="12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lang="ar-AE" sz="1200" i="1" kern="12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𝑏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ar-AE" sz="1200" i="1" kern="12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ar-AE" sz="1200" i="1" kern="12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𝑙</m:t>
                                      </m:r>
                                    </m:e>
                                  </m:d>
                                </m:sup>
                              </m:sSup>
                            </m:den>
                          </m:f>
                          <m:r>
                            <a:rPr lang="ar-AE" sz="1200" i="0" kern="1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=</m:t>
                          </m:r>
                          <m:sSup>
                            <m:sSupPr>
                              <m:ctrlPr>
                                <a:rPr lang="ar-AE" sz="1200" i="1" kern="1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lang="ar-AE" sz="1200" i="1" kern="1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𝛿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ar-AE" sz="1200" i="1" kern="12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lang="ar-AE" sz="1200" i="1" kern="12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𝑙</m:t>
                                  </m:r>
                                </m:e>
                              </m:d>
                            </m:sup>
                          </m:sSup>
                        </m:e>
                      </m:d>
                    </m:oMath>
                  </m:oMathPara>
                </a14:m>
                <a:endParaRPr lang="ar-AE" dirty="0"/>
              </a:p>
              <a:p>
                <a:r>
                  <a:rPr lang="zh-CN" altLang="en-US" b="1" dirty="0"/>
                  <a:t>一句话版</a:t>
                </a:r>
              </a:p>
              <a:p>
                <a:r>
                  <a:rPr lang="zh-CN" altLang="en-US" dirty="0"/>
                  <a:t>先前向算出损失，再用</a:t>
                </a:r>
                <a:r>
                  <a:rPr lang="zh-CN" altLang="en-US" b="1" dirty="0"/>
                  <a:t>链式法则</a:t>
                </a:r>
                <a:r>
                  <a:rPr lang="zh-CN" altLang="en-US" dirty="0"/>
                  <a:t>把输出层误差逐层往回传，得到每个权重的梯度，最后用梯度下降更新权重；之所以快，是因为反向传播</a:t>
                </a:r>
                <a:r>
                  <a:rPr lang="zh-CN" altLang="en-US" b="1" dirty="0"/>
                  <a:t>复用</a:t>
                </a:r>
                <a:r>
                  <a:rPr lang="zh-CN" altLang="en-US" dirty="0"/>
                  <a:t>前向</a:t>
                </a:r>
                <a:r>
                  <a:rPr lang="en-US" altLang="zh-CN" dirty="0"/>
                  <a:t>/</a:t>
                </a:r>
                <a:r>
                  <a:rPr lang="zh-CN" altLang="en-US" dirty="0"/>
                  <a:t>后向的中间计算结果。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这是在讲</a:t>
                </a:r>
                <a:r>
                  <a:rPr lang="zh-CN" altLang="en-US" b="1" dirty="0"/>
                  <a:t>反向传播（</a:t>
                </a:r>
                <a:r>
                  <a:rPr lang="en-US" b="1" dirty="0"/>
                  <a:t>Backpropagation）</a:t>
                </a:r>
                <a:r>
                  <a:rPr lang="en-US" dirty="0"/>
                  <a:t>：</a:t>
                </a:r>
                <a:r>
                  <a:rPr lang="zh-CN" altLang="en-US" dirty="0"/>
                  <a:t>用链式法则把“输出层的误差”一层一层地传回去，计算每个权重对损失的影响，从而更新权重、让模型输出更接近目标。</a:t>
                </a:r>
              </a:p>
              <a:p>
                <a:r>
                  <a:rPr lang="zh-CN" altLang="en-US" b="1" dirty="0"/>
                  <a:t>核心思想</a:t>
                </a:r>
              </a:p>
              <a:p>
                <a:r>
                  <a:rPr lang="zh-CN" altLang="en-US" b="1" dirty="0"/>
                  <a:t>前向传播</a:t>
                </a:r>
                <a:r>
                  <a:rPr lang="zh-CN" altLang="en-US" dirty="0"/>
                  <a:t>：输入 → 各层线性变换</a:t>
                </a:r>
                <a:r>
                  <a:rPr lang="en-US" altLang="zh-CN" dirty="0"/>
                  <a:t>+</a:t>
                </a:r>
                <a:r>
                  <a:rPr lang="zh-CN" altLang="en-US" dirty="0"/>
                  <a:t>激活 → 得到预测 </a:t>
                </a:r>
                <a:r>
                  <a:rPr lang="ar-AE" sz="120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𝑦 ̂</a:t>
                </a:r>
                <a:r>
                  <a:rPr lang="ar-AE" dirty="0"/>
                  <a:t>，</a:t>
                </a:r>
                <a:r>
                  <a:rPr lang="zh-CN" altLang="en-US" dirty="0"/>
                  <a:t>计算损失 </a:t>
                </a:r>
                <a:r>
                  <a:rPr lang="zh-CN" altLang="en-US" sz="120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𝐿</a:t>
                </a:r>
                <a:r>
                  <a:rPr lang="ar-AE" sz="120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(𝑦 ̂ⓜ,𝑦)</a:t>
                </a:r>
                <a:r>
                  <a:rPr lang="ar-AE" dirty="0"/>
                  <a:t>。</a:t>
                </a:r>
              </a:p>
              <a:p>
                <a:r>
                  <a:rPr lang="zh-CN" altLang="en-US" b="1" dirty="0"/>
                  <a:t>反向传播</a:t>
                </a:r>
                <a:r>
                  <a:rPr lang="zh-CN" altLang="en-US" dirty="0"/>
                  <a:t>：从输出层开始，按</a:t>
                </a:r>
                <a:r>
                  <a:rPr lang="zh-CN" altLang="en-US" b="1" dirty="0"/>
                  <a:t>链式法则</a:t>
                </a:r>
                <a:r>
                  <a:rPr lang="zh-CN" altLang="en-US" dirty="0"/>
                  <a:t>计算梯度，把误差往前传：</a:t>
                </a:r>
              </a:p>
              <a:p>
                <a:r>
                  <a:rPr lang="ar-AE" sz="120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∂𝐿/(∂𝜃_</a:t>
                </a:r>
                <a:r>
                  <a:rPr lang="en-US" sz="1200" b="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"earlier</a:t>
                </a:r>
                <a:r>
                  <a:rPr lang="ar-AE" sz="1200" b="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"  )=∂𝐿/(∂𝜃_</a:t>
                </a:r>
                <a:r>
                  <a:rPr lang="en-US" sz="1200" b="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"later</a:t>
                </a:r>
                <a:r>
                  <a:rPr lang="ar-AE" sz="1200" b="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"  )⋅(∂𝜃_</a:t>
                </a:r>
                <a:r>
                  <a:rPr lang="en-US" sz="1200" b="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"later</a:t>
                </a:r>
                <a:r>
                  <a:rPr lang="ar-AE" sz="1200" b="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" )/(∂𝜃_</a:t>
                </a:r>
                <a:r>
                  <a:rPr lang="en-US" sz="1200" b="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"earlier</a:t>
                </a:r>
                <a:r>
                  <a:rPr lang="ar-AE" sz="1200" b="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"  )</a:t>
                </a:r>
                <a:endParaRPr lang="ar-AE" b="0" dirty="0"/>
              </a:p>
              <a:p>
                <a:r>
                  <a:rPr lang="zh-CN" altLang="en-US" b="1" dirty="0"/>
                  <a:t>更新权重</a:t>
                </a:r>
                <a:r>
                  <a:rPr lang="zh-CN" altLang="en-US" dirty="0"/>
                  <a:t>（梯度下降）：</a:t>
                </a:r>
              </a:p>
              <a:p>
                <a:r>
                  <a:rPr lang="zh-CN" altLang="en-US" sz="120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𝜃←𝜃−𝜂</a:t>
                </a:r>
                <a:r>
                  <a:rPr lang="zh-CN" altLang="en-US" sz="1200" b="0" i="0" kern="1200">
                    <a:solidFill>
                      <a:schemeClr val="tx1"/>
                    </a:solidFill>
                    <a:latin typeface="Cambria Math" panose="02040503050406030204" pitchFamily="18" charset="0"/>
                    <a:ea typeface="+mn-ea"/>
                    <a:cs typeface="+mn-cs"/>
                  </a:rPr>
                  <a:t>" </a:t>
                </a:r>
                <a:r>
                  <a:rPr lang="ar-AE" altLang="zh-CN" sz="1200" b="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" </a:t>
                </a:r>
                <a:r>
                  <a:rPr lang="ar-AE" sz="1200" b="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∂𝐿/∂𝜃</a:t>
                </a:r>
                <a:endParaRPr lang="ar-AE" b="0" dirty="0"/>
              </a:p>
              <a:p>
                <a:r>
                  <a:rPr lang="zh-CN" altLang="en-US" dirty="0"/>
                  <a:t>其中 </a:t>
                </a:r>
                <a:r>
                  <a:rPr lang="zh-CN" altLang="en-US" sz="120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𝜂</a:t>
                </a:r>
                <a:r>
                  <a:rPr lang="zh-CN" altLang="en-US" dirty="0"/>
                  <a:t>是学习率。</a:t>
                </a:r>
              </a:p>
              <a:p>
                <a:r>
                  <a:rPr lang="zh-CN" altLang="en-US" b="1" dirty="0"/>
                  <a:t>为何“高效”</a:t>
                </a:r>
              </a:p>
              <a:p>
                <a:r>
                  <a:rPr lang="zh-CN" altLang="en-US" dirty="0"/>
                  <a:t>复用中间结果（前向时算的加权和、激活；反向时算的梯度），避免重复计算 → </a:t>
                </a:r>
                <a:r>
                  <a:rPr lang="zh-CN" altLang="en-US" b="1" dirty="0"/>
                  <a:t>动态规划</a:t>
                </a:r>
                <a:r>
                  <a:rPr lang="zh-CN" altLang="en-US" dirty="0"/>
                  <a:t>式的效率提升。</a:t>
                </a:r>
              </a:p>
              <a:p>
                <a:r>
                  <a:rPr lang="zh-CN" altLang="en-US" dirty="0"/>
                  <a:t>每层只需用到下一层的“误差项”，所以能层层回传，复杂模型也能训练。</a:t>
                </a:r>
              </a:p>
              <a:p>
                <a:r>
                  <a:rPr lang="zh-CN" altLang="en-US" b="1" dirty="0"/>
                  <a:t>常见公式（全连接层）</a:t>
                </a:r>
              </a:p>
              <a:p>
                <a:r>
                  <a:rPr lang="zh-CN" altLang="en-US" dirty="0"/>
                  <a:t>记第 </a:t>
                </a:r>
                <a:r>
                  <a:rPr lang="zh-CN" altLang="en-US" sz="120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𝑙</a:t>
                </a:r>
                <a:r>
                  <a:rPr lang="zh-CN" altLang="en-US" dirty="0"/>
                  <a:t>层线性输入 </a:t>
                </a:r>
                <a:r>
                  <a:rPr lang="ar-AE" sz="120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𝑧^((𝑙) )=𝑊^((𝑙) ) 𝑎^((𝑙−1) )+𝑏^((𝑙) )</a:t>
                </a:r>
                <a:r>
                  <a:rPr lang="ar-AE" dirty="0"/>
                  <a:t>，</a:t>
                </a:r>
                <a:r>
                  <a:rPr lang="zh-CN" altLang="en-US" dirty="0"/>
                  <a:t>激活 </a:t>
                </a:r>
                <a:r>
                  <a:rPr lang="ar-AE" sz="120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𝑎^((𝑙) )=𝑓(𝑧^((𝑙) ) )</a:t>
                </a:r>
                <a:r>
                  <a:rPr lang="ar-AE" dirty="0"/>
                  <a:t>。</a:t>
                </a:r>
              </a:p>
              <a:p>
                <a:r>
                  <a:rPr lang="zh-CN" altLang="en-US" b="1" dirty="0"/>
                  <a:t>输出层误差</a:t>
                </a:r>
                <a:r>
                  <a:rPr lang="zh-CN" altLang="en-US" dirty="0"/>
                  <a:t>：</a:t>
                </a:r>
                <a:r>
                  <a:rPr lang="ar-AE" sz="120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𝛿^((𝐿) )=∇_(𝑎^((𝐿) ) ) 𝐿</a:t>
                </a:r>
                <a:r>
                  <a:rPr lang="ar-AE" sz="1200" b="0" i="0" kern="1200">
                    <a:solidFill>
                      <a:schemeClr val="tx1"/>
                    </a:solidFill>
                    <a:latin typeface="Cambria Math" panose="02040503050406030204" pitchFamily="18" charset="0"/>
                    <a:ea typeface="+mn-ea"/>
                    <a:cs typeface="+mn-cs"/>
                  </a:rPr>
                  <a:t>"  </a:t>
                </a:r>
                <a:r>
                  <a:rPr lang="ar-AE" sz="1200" b="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"⊙</a:t>
                </a:r>
                <a:r>
                  <a:rPr lang="ar-AE" sz="1200" b="0" i="0" kern="1200">
                    <a:solidFill>
                      <a:schemeClr val="tx1"/>
                    </a:solidFill>
                    <a:latin typeface="Cambria Math" panose="02040503050406030204" pitchFamily="18" charset="0"/>
                    <a:ea typeface="+mn-ea"/>
                    <a:cs typeface="+mn-cs"/>
                  </a:rPr>
                  <a:t>"  </a:t>
                </a:r>
                <a:r>
                  <a:rPr lang="ar-AE" sz="1200" b="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" 𝑓^′ (𝑧^((𝐿) ) )</a:t>
                </a:r>
                <a:endParaRPr lang="ar-AE" dirty="0"/>
              </a:p>
              <a:p>
                <a:r>
                  <a:rPr lang="zh-CN" altLang="en-US" b="1" dirty="0"/>
                  <a:t>隐藏层误差</a:t>
                </a:r>
                <a:r>
                  <a:rPr lang="zh-CN" altLang="en-US" dirty="0"/>
                  <a:t>：</a:t>
                </a:r>
                <a:r>
                  <a:rPr lang="ar-AE" sz="120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𝛿^((𝑙) )=(𝑊^(𝑙+1├ )┤^⊤ ┤  𝛿^((𝑙+1) ) )⊙𝑓^′ (𝑧^((𝑙) ) )</a:t>
                </a:r>
                <a:endParaRPr lang="ar-AE" dirty="0"/>
              </a:p>
              <a:p>
                <a:r>
                  <a:rPr lang="zh-CN" altLang="en-US" b="1" dirty="0"/>
                  <a:t>参数梯度</a:t>
                </a:r>
                <a:r>
                  <a:rPr lang="zh-CN" altLang="en-US" dirty="0"/>
                  <a:t>：</a:t>
                </a:r>
                <a:br>
                  <a:rPr lang="zh-CN" altLang="en-US" dirty="0"/>
                </a:br>
                <a:r>
                  <a:rPr lang="ar-AE" sz="120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∂𝐿/(∂𝑊^((𝑙) ) )=𝛿^((𝑙) ) (𝑎^((𝑙−1) ) ├ )┤^⊤  ∂𝐿/(∂𝑏^((𝑙) ) )=𝛿^((𝑙) ) ,</a:t>
                </a:r>
                <a:endParaRPr lang="ar-AE" dirty="0"/>
              </a:p>
              <a:p>
                <a:r>
                  <a:rPr lang="zh-CN" altLang="en-US" b="1" dirty="0"/>
                  <a:t>一句话版</a:t>
                </a:r>
              </a:p>
              <a:p>
                <a:r>
                  <a:rPr lang="zh-CN" altLang="en-US" dirty="0"/>
                  <a:t>先前向算出损失，再用</a:t>
                </a:r>
                <a:r>
                  <a:rPr lang="zh-CN" altLang="en-US" b="1" dirty="0"/>
                  <a:t>链式法则</a:t>
                </a:r>
                <a:r>
                  <a:rPr lang="zh-CN" altLang="en-US" dirty="0"/>
                  <a:t>把输出层误差逐层往回传，得到每个权重的梯度，最后用梯度下降更新权重；之所以快，是因为反向传播</a:t>
                </a:r>
                <a:r>
                  <a:rPr lang="zh-CN" altLang="en-US" b="1" dirty="0"/>
                  <a:t>复用</a:t>
                </a:r>
                <a:r>
                  <a:rPr lang="zh-CN" altLang="en-US" dirty="0"/>
                  <a:t>前向</a:t>
                </a:r>
                <a:r>
                  <a:rPr lang="en-US" altLang="zh-CN" dirty="0"/>
                  <a:t>/</a:t>
                </a:r>
                <a:r>
                  <a:rPr lang="zh-CN" altLang="en-US" dirty="0"/>
                  <a:t>后向的中间计算结果。</a:t>
                </a:r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444D9E0-DB05-410E-9495-1A6393F09ED7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9737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1" dirty="0"/>
              <a:t>深层神经网络（</a:t>
            </a:r>
            <a:r>
              <a:rPr lang="en-US" b="1" dirty="0"/>
              <a:t>Deep NN） vs </a:t>
            </a:r>
            <a:r>
              <a:rPr lang="zh-CN" altLang="en-US" b="1" dirty="0"/>
              <a:t>浅层神经网络（</a:t>
            </a:r>
            <a:r>
              <a:rPr lang="en-US" b="1" dirty="0"/>
              <a:t>Shallow NN）</a:t>
            </a:r>
            <a:endParaRPr lang="en-US" dirty="0"/>
          </a:p>
          <a:p>
            <a:r>
              <a:rPr lang="zh-CN" altLang="en-US" b="1" dirty="0"/>
              <a:t>效率（</a:t>
            </a:r>
            <a:r>
              <a:rPr lang="en-US" b="1" dirty="0"/>
              <a:t>Efficiency）：</a:t>
            </a:r>
            <a:endParaRPr lang="en-US" dirty="0"/>
          </a:p>
          <a:p>
            <a:r>
              <a:rPr lang="zh-CN" altLang="en-US" dirty="0"/>
              <a:t>具有 </a:t>
            </a:r>
            <a:r>
              <a:rPr lang="zh-CN" altLang="en-US" b="1" dirty="0"/>
              <a:t>两层隐藏层</a:t>
            </a:r>
            <a:r>
              <a:rPr lang="zh-CN" altLang="en-US" dirty="0"/>
              <a:t> 的神经网络在理论上可以逼近</a:t>
            </a:r>
            <a:r>
              <a:rPr lang="zh-CN" altLang="en-US" b="1" dirty="0"/>
              <a:t>任何函数</a:t>
            </a:r>
            <a:r>
              <a:rPr lang="zh-CN" altLang="en-US" dirty="0"/>
              <a:t>，但在</a:t>
            </a:r>
            <a:r>
              <a:rPr lang="zh-CN" altLang="en-US" b="1" dirty="0"/>
              <a:t>高维数据</a:t>
            </a:r>
            <a:r>
              <a:rPr lang="zh-CN" altLang="en-US" dirty="0"/>
              <a:t>上表示</a:t>
            </a:r>
            <a:r>
              <a:rPr lang="zh-CN" altLang="en-US" b="1" dirty="0"/>
              <a:t>复杂函数</a:t>
            </a:r>
            <a:r>
              <a:rPr lang="zh-CN" altLang="en-US" dirty="0"/>
              <a:t>时，可能需要</a:t>
            </a:r>
            <a:r>
              <a:rPr lang="zh-CN" altLang="en-US" b="1" dirty="0"/>
              <a:t>指数级数量</a:t>
            </a:r>
            <a:r>
              <a:rPr lang="zh-CN" altLang="en-US" dirty="0"/>
              <a:t>的神经元。</a:t>
            </a:r>
          </a:p>
          <a:p>
            <a:r>
              <a:rPr lang="zh-CN" altLang="en-US" b="1" dirty="0"/>
              <a:t>深层网络</a:t>
            </a:r>
            <a:r>
              <a:rPr lang="zh-CN" altLang="en-US" dirty="0"/>
              <a:t>通过</a:t>
            </a:r>
            <a:r>
              <a:rPr lang="zh-CN" altLang="en-US" b="1" dirty="0"/>
              <a:t>堆叠多层</a:t>
            </a:r>
            <a:r>
              <a:rPr lang="zh-CN" altLang="en-US" dirty="0"/>
              <a:t>，能更高效地表示复杂函数。</a:t>
            </a:r>
          </a:p>
          <a:p>
            <a:r>
              <a:rPr lang="zh-CN" altLang="en-US" b="1" dirty="0"/>
              <a:t>分层特征学习（</a:t>
            </a:r>
            <a:r>
              <a:rPr lang="en-US" b="1" dirty="0"/>
              <a:t>Hierarchical Feature Learning）：</a:t>
            </a:r>
            <a:endParaRPr lang="en-US" dirty="0"/>
          </a:p>
          <a:p>
            <a:r>
              <a:rPr lang="zh-CN" altLang="en-US" dirty="0"/>
              <a:t>深层网络的每一层都会在上一层特征的基础上进行</a:t>
            </a:r>
            <a:r>
              <a:rPr lang="zh-CN" altLang="en-US" b="1" dirty="0"/>
              <a:t>组合</a:t>
            </a:r>
            <a:r>
              <a:rPr lang="zh-CN" altLang="en-US" dirty="0"/>
              <a:t>，从而学习到</a:t>
            </a:r>
            <a:r>
              <a:rPr lang="zh-CN" altLang="en-US" b="1" dirty="0"/>
              <a:t>更复杂的特征</a:t>
            </a:r>
            <a:r>
              <a:rPr lang="zh-CN" altLang="en-US" dirty="0"/>
              <a:t>。</a:t>
            </a:r>
          </a:p>
          <a:p>
            <a:r>
              <a:rPr lang="zh-CN" altLang="en-US" b="1" dirty="0"/>
              <a:t>反向传播中的可训练性（</a:t>
            </a:r>
            <a:r>
              <a:rPr lang="en-US" b="1" dirty="0"/>
              <a:t>Ease of Training in Backpropagation）：</a:t>
            </a:r>
            <a:endParaRPr lang="en-US" dirty="0"/>
          </a:p>
          <a:p>
            <a:r>
              <a:rPr lang="zh-CN" altLang="en-US" dirty="0"/>
              <a:t>在深层网络中，各层可以通过**链式法则（</a:t>
            </a:r>
            <a:r>
              <a:rPr lang="en-US" dirty="0"/>
              <a:t>chain rule）**</a:t>
            </a:r>
            <a:r>
              <a:rPr lang="zh-CN" altLang="en-US" dirty="0"/>
              <a:t>利用后续层的梯度计算来更新参数。</a:t>
            </a:r>
          </a:p>
          <a:p>
            <a:r>
              <a:rPr lang="zh-CN" altLang="en-US" dirty="0"/>
              <a:t>训练一个</a:t>
            </a:r>
            <a:r>
              <a:rPr lang="zh-CN" altLang="en-US" b="1" dirty="0"/>
              <a:t>浅层但非常宽</a:t>
            </a:r>
            <a:r>
              <a:rPr lang="zh-CN" altLang="en-US" dirty="0"/>
              <a:t>（神经元很多）的网络会更困难</a:t>
            </a:r>
            <a:r>
              <a:rPr lang="en-US" altLang="zh-CN" dirty="0"/>
              <a:t>——</a:t>
            </a:r>
            <a:r>
              <a:rPr lang="zh-CN" altLang="en-US" dirty="0"/>
              <a:t>在</a:t>
            </a:r>
            <a:r>
              <a:rPr lang="zh-CN" altLang="en-US" b="1" dirty="0"/>
              <a:t>高维空间</a:t>
            </a:r>
            <a:r>
              <a:rPr lang="zh-CN" altLang="en-US" dirty="0"/>
              <a:t>里最小化损失更具挑战。</a:t>
            </a:r>
          </a:p>
          <a:p>
            <a:r>
              <a:rPr lang="zh-CN" altLang="en-US" dirty="0"/>
              <a:t>（底部两图：左为“浅层但很宽”的网络，右为“多层较窄”的深层网络。）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928494-E6BA-4A26-84EE-8420C225A916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29897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zh-CN" altLang="en-US" b="1" dirty="0"/>
                  <a:t>训练步骤（</a:t>
                </a:r>
                <a:r>
                  <a:rPr lang="en-US" b="1" dirty="0"/>
                  <a:t>Training Steps）</a:t>
                </a:r>
                <a:endParaRPr lang="en-US" dirty="0"/>
              </a:p>
              <a:p>
                <a:r>
                  <a:rPr lang="en-US" b="1" dirty="0"/>
                  <a:t>Step 1：</a:t>
                </a:r>
                <a:br>
                  <a:rPr lang="en-US" dirty="0"/>
                </a:br>
                <a:r>
                  <a:rPr lang="zh-CN" altLang="en-US" dirty="0"/>
                  <a:t>把每个训练</a:t>
                </a:r>
                <a:r>
                  <a:rPr lang="zh-CN" altLang="en-US" b="1" dirty="0"/>
                  <a:t>输入</a:t>
                </a:r>
                <a:r>
                  <a:rPr lang="zh-CN" altLang="en-US" dirty="0"/>
                  <a:t>送入神经网络，这个过程叫做</a:t>
                </a:r>
                <a:r>
                  <a:rPr lang="zh-CN" altLang="en-US" b="1" dirty="0"/>
                  <a:t>前向传播（</a:t>
                </a:r>
                <a:r>
                  <a:rPr lang="en-US" b="1" dirty="0"/>
                  <a:t>forward propagation）</a:t>
                </a:r>
                <a:r>
                  <a:rPr lang="en-US" dirty="0"/>
                  <a:t>。</a:t>
                </a:r>
                <a:br>
                  <a:rPr lang="en-US" dirty="0"/>
                </a:br>
                <a:r>
                  <a:rPr lang="en-US" dirty="0"/>
                  <a:t>（</a:t>
                </a:r>
                <a:r>
                  <a:rPr lang="zh-CN" altLang="en-US" dirty="0"/>
                  <a:t>右图上方：输入经过各层，得到输出与损失 </a:t>
                </a:r>
                <a14:m>
                  <m:oMath xmlns:m="http://schemas.openxmlformats.org/officeDocument/2006/math">
                    <m:r>
                      <a:rPr lang="zh-CN" altLang="en-US" sz="1200" i="1" kern="1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𝐿</m:t>
                    </m:r>
                  </m:oMath>
                </a14:m>
                <a:r>
                  <a:rPr lang="zh-CN" altLang="en-US" dirty="0"/>
                  <a:t>。）</a:t>
                </a:r>
              </a:p>
              <a:p>
                <a:r>
                  <a:rPr lang="en-US" b="1" dirty="0"/>
                  <a:t>Step 2：</a:t>
                </a:r>
                <a:br>
                  <a:rPr lang="en-US" dirty="0"/>
                </a:br>
                <a:r>
                  <a:rPr lang="zh-CN" altLang="en-US" dirty="0"/>
                  <a:t>当模型</a:t>
                </a:r>
                <a:r>
                  <a:rPr lang="zh-CN" altLang="en-US" b="1" dirty="0"/>
                  <a:t>产生输出</a:t>
                </a:r>
                <a:r>
                  <a:rPr lang="zh-CN" altLang="en-US" dirty="0"/>
                  <a:t>后，把这个预测输出与给定的真实输出（目标）进行比较；在</a:t>
                </a:r>
                <a:r>
                  <a:rPr lang="zh-CN" altLang="en-US" b="1" dirty="0"/>
                  <a:t>反向传播（</a:t>
                </a:r>
                <a:r>
                  <a:rPr lang="en-US" b="1" dirty="0"/>
                  <a:t>backpropagation）</a:t>
                </a:r>
                <a:r>
                  <a:rPr lang="zh-CN" altLang="en-US" b="1" dirty="0"/>
                  <a:t>中，根据误差来调整权重</a:t>
                </a:r>
                <a:r>
                  <a:rPr lang="zh-CN" altLang="en-US" dirty="0"/>
                  <a:t>，使用**梯度下降（</a:t>
                </a:r>
                <a:r>
                  <a:rPr lang="en-US" dirty="0"/>
                  <a:t>gradient descent）**</a:t>
                </a:r>
                <a:r>
                  <a:rPr lang="zh-CN" altLang="en-US" dirty="0"/>
                  <a:t>使结果更接近目标。</a:t>
                </a:r>
                <a:br>
                  <a:rPr lang="zh-CN" altLang="en-US" dirty="0"/>
                </a:br>
                <a:r>
                  <a:rPr lang="zh-CN" altLang="en-US" dirty="0"/>
                  <a:t>（右图下方：绿色箭头表示误差从输出层向前传递，红色表示各层权重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ar-AE" sz="120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r>
                          <a:rPr lang="ar-AE" sz="120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𝑊</m:t>
                        </m:r>
                      </m:e>
                      <m:sup>
                        <m:r>
                          <a:rPr lang="ar-AE" sz="1200" i="0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</m:t>
                        </m:r>
                      </m:sup>
                    </m:sSup>
                    <m:r>
                      <a:rPr lang="ar-AE" sz="1200" i="0" kern="1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,</m:t>
                    </m:r>
                    <m:sSup>
                      <m:sSupPr>
                        <m:ctrlPr>
                          <a:rPr lang="ar-AE" sz="120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r>
                          <a:rPr lang="ar-AE" sz="120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𝑊</m:t>
                        </m:r>
                      </m:e>
                      <m:sup>
                        <m:r>
                          <a:rPr lang="ar-AE" sz="1200" i="0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sup>
                    </m:sSup>
                    <m:r>
                      <a:rPr lang="ar-AE" sz="1200" i="0" kern="1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,…</m:t>
                    </m:r>
                  </m:oMath>
                </a14:m>
                <a:r>
                  <a:rPr lang="zh-CN" altLang="en-US" dirty="0"/>
                  <a:t>被更新。）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zh-CN" altLang="en-US" b="1" dirty="0"/>
                  <a:t>训练步骤（</a:t>
                </a:r>
                <a:r>
                  <a:rPr lang="en-US" b="1" dirty="0"/>
                  <a:t>Training Steps）</a:t>
                </a:r>
                <a:endParaRPr lang="en-US" dirty="0"/>
              </a:p>
              <a:p>
                <a:r>
                  <a:rPr lang="en-US" b="1" dirty="0"/>
                  <a:t>Step 1：</a:t>
                </a:r>
                <a:br>
                  <a:rPr lang="en-US" dirty="0"/>
                </a:br>
                <a:r>
                  <a:rPr lang="zh-CN" altLang="en-US" dirty="0"/>
                  <a:t>把每个训练</a:t>
                </a:r>
                <a:r>
                  <a:rPr lang="zh-CN" altLang="en-US" b="1" dirty="0"/>
                  <a:t>输入</a:t>
                </a:r>
                <a:r>
                  <a:rPr lang="zh-CN" altLang="en-US" dirty="0"/>
                  <a:t>送入神经网络，这个过程叫做</a:t>
                </a:r>
                <a:r>
                  <a:rPr lang="zh-CN" altLang="en-US" b="1" dirty="0"/>
                  <a:t>前向传播（</a:t>
                </a:r>
                <a:r>
                  <a:rPr lang="en-US" b="1" dirty="0"/>
                  <a:t>forward propagation）</a:t>
                </a:r>
                <a:r>
                  <a:rPr lang="en-US" dirty="0"/>
                  <a:t>。</a:t>
                </a:r>
                <a:br>
                  <a:rPr lang="en-US" dirty="0"/>
                </a:br>
                <a:r>
                  <a:rPr lang="en-US" dirty="0"/>
                  <a:t>（</a:t>
                </a:r>
                <a:r>
                  <a:rPr lang="zh-CN" altLang="en-US" dirty="0"/>
                  <a:t>右图上方：输入经过各层，得到输出与损失 </a:t>
                </a:r>
                <a:r>
                  <a:rPr lang="zh-CN" altLang="en-US" sz="120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𝐿</a:t>
                </a:r>
                <a:r>
                  <a:rPr lang="zh-CN" altLang="en-US" dirty="0"/>
                  <a:t>。）</a:t>
                </a:r>
              </a:p>
              <a:p>
                <a:r>
                  <a:rPr lang="en-US" b="1" dirty="0"/>
                  <a:t>Step 2：</a:t>
                </a:r>
                <a:br>
                  <a:rPr lang="en-US" dirty="0"/>
                </a:br>
                <a:r>
                  <a:rPr lang="zh-CN" altLang="en-US" dirty="0"/>
                  <a:t>当模型</a:t>
                </a:r>
                <a:r>
                  <a:rPr lang="zh-CN" altLang="en-US" b="1" dirty="0"/>
                  <a:t>产生输出</a:t>
                </a:r>
                <a:r>
                  <a:rPr lang="zh-CN" altLang="en-US" dirty="0"/>
                  <a:t>后，把这个预测输出与给定的真实输出（目标）进行比较；在</a:t>
                </a:r>
                <a:r>
                  <a:rPr lang="zh-CN" altLang="en-US" b="1" dirty="0"/>
                  <a:t>反向传播（</a:t>
                </a:r>
                <a:r>
                  <a:rPr lang="en-US" b="1" dirty="0"/>
                  <a:t>backpropagation）</a:t>
                </a:r>
                <a:r>
                  <a:rPr lang="zh-CN" altLang="en-US" b="1" dirty="0"/>
                  <a:t>中，根据误差来调整权重</a:t>
                </a:r>
                <a:r>
                  <a:rPr lang="zh-CN" altLang="en-US" dirty="0"/>
                  <a:t>，使用**梯度下降（</a:t>
                </a:r>
                <a:r>
                  <a:rPr lang="en-US" dirty="0"/>
                  <a:t>gradient descent）**</a:t>
                </a:r>
                <a:r>
                  <a:rPr lang="zh-CN" altLang="en-US" dirty="0"/>
                  <a:t>使结果更接近目标。</a:t>
                </a:r>
                <a:br>
                  <a:rPr lang="zh-CN" altLang="en-US" dirty="0"/>
                </a:br>
                <a:r>
                  <a:rPr lang="zh-CN" altLang="en-US" dirty="0"/>
                  <a:t>（右图下方：绿色箭头表示误差从输出层向前传递，红色表示各层权重 </a:t>
                </a:r>
                <a:r>
                  <a:rPr lang="ar-AE" sz="120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𝑊^1,𝑊^2,…</a:t>
                </a:r>
                <a:r>
                  <a:rPr lang="zh-CN" altLang="en-US" dirty="0"/>
                  <a:t>被更新。）</a:t>
                </a:r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928494-E6BA-4A26-84EE-8420C225A916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1344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labels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928494-E6BA-4A26-84EE-8420C225A91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37570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C7D305-922D-F6EC-94ED-07BF16FF93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858046C-22B3-4CAC-4651-0439BE1B12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068F2F9-FF87-4690-F74C-C3208FA95D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954D50-26A3-2F38-3501-AC063453105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444D9E0-DB05-410E-9495-1A6393F09ED7}" type="slidenum">
              <a:rPr lang="en-US" smtClean="0"/>
              <a:pPr>
                <a:defRPr/>
              </a:pPr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27813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444D9E0-DB05-410E-9495-1A6393F09ED7}" type="slidenum">
              <a:rPr lang="en-US" smtClean="0"/>
              <a:pPr>
                <a:defRPr/>
              </a:pPr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95732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444D9E0-DB05-410E-9495-1A6393F09ED7}" type="slidenum">
              <a:rPr lang="en-US" smtClean="0"/>
              <a:pPr>
                <a:defRPr/>
              </a:pPr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91337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444D9E0-DB05-410E-9495-1A6393F09ED7}" type="slidenum">
              <a:rPr lang="en-US" smtClean="0"/>
              <a:pPr>
                <a:defRPr/>
              </a:pPr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9228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444D9E0-DB05-410E-9495-1A6393F09ED7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6615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928494-E6BA-4A26-84EE-8420C225A91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0364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这是在演示</a:t>
                </a:r>
                <a:r>
                  <a:rPr lang="zh-CN" altLang="en-US" b="1" dirty="0"/>
                  <a:t>一元线性回归</a:t>
                </a:r>
                <a:r>
                  <a:rPr lang="zh-CN" altLang="en-US" dirty="0"/>
                  <a:t>用“闭式解（</a:t>
                </a:r>
                <a:r>
                  <a:rPr lang="en-US" dirty="0"/>
                  <a:t>closed form）”</a:t>
                </a:r>
                <a:r>
                  <a:rPr lang="zh-CN" altLang="en-US" dirty="0"/>
                  <a:t>手算斜率和截距的过程。</a:t>
                </a:r>
              </a:p>
              <a:p>
                <a:r>
                  <a:rPr lang="zh-CN" altLang="en-US" b="1" dirty="0"/>
                  <a:t>数据</a:t>
                </a:r>
                <a:r>
                  <a:rPr lang="zh-CN" altLang="en-US" dirty="0"/>
                  <a:t>：有 </a:t>
                </a:r>
                <a:r>
                  <a:rPr lang="en-US" altLang="zh-CN" dirty="0"/>
                  <a:t>5 </a:t>
                </a:r>
                <a:r>
                  <a:rPr lang="zh-CN" altLang="en-US" dirty="0"/>
                  <a:t>组 </a:t>
                </a:r>
                <a14:m>
                  <m:oMath xmlns:m="http://schemas.openxmlformats.org/officeDocument/2006/math">
                    <m:d>
                      <m:dPr>
                        <m:sepChr m:val=","/>
                        <m:ctrlPr>
                          <a:rPr lang="ar-AE" sz="120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ar-AE" sz="1200" i="1" kern="12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lang="ar-AE" sz="1200" i="1" kern="12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𝑥</m:t>
                            </m:r>
                          </m:e>
                          <m:sub>
                            <m:r>
                              <a:rPr lang="ar-AE" sz="1200" i="1" kern="12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𝑖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ar-AE" sz="1200" i="1" kern="12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lang="ar-AE" sz="1200" i="1" kern="12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𝑦</m:t>
                            </m:r>
                          </m:e>
                          <m:sub>
                            <m:r>
                              <a:rPr lang="ar-AE" sz="1200" i="1" kern="12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ar-AE" dirty="0"/>
                  <a:t>（</a:t>
                </a:r>
                <a:r>
                  <a:rPr lang="zh-CN" altLang="en-US" dirty="0"/>
                  <a:t>图里把 </a:t>
                </a:r>
                <a14:m>
                  <m:oMath xmlns:m="http://schemas.openxmlformats.org/officeDocument/2006/math">
                    <m:r>
                      <a:rPr lang="zh-CN" altLang="en-US" sz="1200" i="1" kern="1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𝑥</m:t>
                    </m:r>
                  </m:oMath>
                </a14:m>
                <a:r>
                  <a:rPr lang="en-US" altLang="zh-CN" dirty="0"/>
                  <a:t>=</a:t>
                </a:r>
                <a:r>
                  <a:rPr lang="en-US" dirty="0"/>
                  <a:t>Experience、</a:t>
                </a:r>
                <a14:m>
                  <m:oMath xmlns:m="http://schemas.openxmlformats.org/officeDocument/2006/math">
                    <m:r>
                      <a:rPr lang="en-US" sz="1200" i="1" kern="1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𝑦</m:t>
                    </m:r>
                  </m:oMath>
                </a14:m>
                <a:r>
                  <a:rPr lang="en-US" dirty="0"/>
                  <a:t>=Income）。</a:t>
                </a:r>
                <a:br>
                  <a:rPr lang="en-US" dirty="0"/>
                </a:br>
                <a:r>
                  <a:rPr lang="zh-CN" altLang="en-US" dirty="0"/>
                  <a:t>先求均值：</a:t>
                </a:r>
                <a14:m>
                  <m:oMath xmlns:m="http://schemas.openxmlformats.org/officeDocument/2006/math">
                    <m:limUpp>
                      <m:limUppPr>
                        <m:ctrlPr>
                          <a:rPr lang="ar-AE" sz="120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limUppPr>
                      <m:e>
                        <m:r>
                          <a:rPr lang="ar-AE" sz="120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𝑥</m:t>
                        </m:r>
                      </m:e>
                      <m:lim>
                        <m:r>
                          <a:rPr lang="ar-AE" sz="1200" i="0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ˉ</m:t>
                        </m:r>
                      </m:lim>
                    </m:limUpp>
                    <m:r>
                      <a:rPr lang="ar-AE" sz="1200" i="0" kern="1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=12</m:t>
                    </m:r>
                  </m:oMath>
                </a14:m>
                <a:r>
                  <a:rPr lang="ar-AE" dirty="0"/>
                  <a:t>，</a:t>
                </a:r>
                <a14:m>
                  <m:oMath xmlns:m="http://schemas.openxmlformats.org/officeDocument/2006/math">
                    <m:limUpp>
                      <m:limUppPr>
                        <m:ctrlPr>
                          <a:rPr lang="ar-AE" sz="120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limUppPr>
                      <m:e>
                        <m:r>
                          <a:rPr lang="ar-AE" sz="120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𝑦</m:t>
                        </m:r>
                      </m:e>
                      <m:lim>
                        <m:r>
                          <a:rPr lang="ar-AE" sz="1200" i="0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ˉ</m:t>
                        </m:r>
                      </m:lim>
                    </m:limUpp>
                    <m:r>
                      <a:rPr lang="ar-AE" sz="1200" i="0" kern="1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=158</m:t>
                    </m:r>
                  </m:oMath>
                </a14:m>
                <a:r>
                  <a:rPr lang="ar-AE" dirty="0"/>
                  <a:t>。</a:t>
                </a:r>
              </a:p>
              <a:p>
                <a:r>
                  <a:rPr lang="zh-CN" altLang="en-US" dirty="0"/>
                  <a:t>表格每一列含义：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ar-AE" sz="120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lang="ar-AE" sz="120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𝑥</m:t>
                        </m:r>
                      </m:e>
                      <m:sub>
                        <m:r>
                          <a:rPr lang="ar-AE" sz="120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</m:t>
                        </m:r>
                      </m:sub>
                    </m:sSub>
                    <m:r>
                      <a:rPr lang="ar-AE" sz="1200" i="0" kern="1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−</m:t>
                    </m:r>
                    <m:limUpp>
                      <m:limUppPr>
                        <m:ctrlPr>
                          <a:rPr lang="ar-AE" sz="120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limUppPr>
                      <m:e>
                        <m:r>
                          <a:rPr lang="ar-AE" sz="120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𝑥</m:t>
                        </m:r>
                      </m:e>
                      <m:lim>
                        <m:r>
                          <a:rPr lang="ar-AE" sz="1200" i="0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ˉ</m:t>
                        </m:r>
                      </m:lim>
                    </m:limUpp>
                  </m:oMath>
                </a14:m>
                <a:r>
                  <a:rPr lang="ar-AE" dirty="0"/>
                  <a:t>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120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lang="ar-AE" sz="120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𝑦</m:t>
                        </m:r>
                      </m:e>
                      <m:sub>
                        <m:r>
                          <a:rPr lang="ar-AE" sz="120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</m:t>
                        </m:r>
                      </m:sub>
                    </m:sSub>
                    <m:r>
                      <a:rPr lang="ar-AE" sz="1200" i="0" kern="1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−</m:t>
                    </m:r>
                    <m:limUpp>
                      <m:limUppPr>
                        <m:ctrlPr>
                          <a:rPr lang="ar-AE" sz="120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limUppPr>
                      <m:e>
                        <m:r>
                          <a:rPr lang="ar-AE" sz="120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𝑦</m:t>
                        </m:r>
                      </m:e>
                      <m:lim>
                        <m:r>
                          <a:rPr lang="ar-AE" sz="1200" i="0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ˉ</m:t>
                        </m:r>
                      </m:lim>
                    </m:limUpp>
                  </m:oMath>
                </a14:m>
                <a:r>
                  <a:rPr lang="ar-AE" dirty="0"/>
                  <a:t>：</a:t>
                </a:r>
                <a:r>
                  <a:rPr lang="zh-CN" altLang="en-US" dirty="0"/>
                  <a:t>把数据“中心化”。</a:t>
                </a:r>
              </a:p>
              <a:p>
                <a14:m>
                  <m:oMath xmlns:m="http://schemas.openxmlformats.org/officeDocument/2006/math">
                    <m:d>
                      <m:dPr>
                        <m:ctrlPr>
                          <a:rPr lang="ar-AE" sz="120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ar-AE" sz="1200" i="1" kern="12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lang="ar-AE" sz="1200" i="1" kern="12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𝑥</m:t>
                            </m:r>
                          </m:e>
                          <m:sub>
                            <m:r>
                              <a:rPr lang="ar-AE" sz="1200" i="1" kern="12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𝑖</m:t>
                            </m:r>
                          </m:sub>
                        </m:sSub>
                        <m:r>
                          <a:rPr lang="ar-AE" sz="1200" i="0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−</m:t>
                        </m:r>
                        <m:limUpp>
                          <m:limUppPr>
                            <m:ctrlPr>
                              <a:rPr lang="ar-AE" sz="1200" i="1" kern="12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limUppPr>
                          <m:e>
                            <m:r>
                              <a:rPr lang="ar-AE" sz="1200" i="1" kern="12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𝑥</m:t>
                            </m:r>
                          </m:e>
                          <m:lim>
                            <m:r>
                              <a:rPr lang="ar-AE" sz="1200" i="0" kern="12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ˉ</m:t>
                            </m:r>
                          </m:lim>
                        </m:limUpp>
                      </m:e>
                    </m:d>
                    <m:d>
                      <m:dPr>
                        <m:ctrlPr>
                          <a:rPr lang="ar-AE" sz="120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ar-AE" sz="1200" i="1" kern="12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lang="ar-AE" sz="1200" i="1" kern="12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𝑦</m:t>
                            </m:r>
                          </m:e>
                          <m:sub>
                            <m:r>
                              <a:rPr lang="ar-AE" sz="1200" i="1" kern="12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𝑖</m:t>
                            </m:r>
                          </m:sub>
                        </m:sSub>
                        <m:r>
                          <a:rPr lang="ar-AE" sz="1200" i="0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−</m:t>
                        </m:r>
                        <m:limUpp>
                          <m:limUppPr>
                            <m:ctrlPr>
                              <a:rPr lang="ar-AE" sz="1200" i="1" kern="12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limUppPr>
                          <m:e>
                            <m:r>
                              <a:rPr lang="ar-AE" sz="1200" i="1" kern="12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𝑦</m:t>
                            </m:r>
                          </m:e>
                          <m:lim>
                            <m:r>
                              <a:rPr lang="ar-AE" sz="1200" i="0" kern="12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ˉ</m:t>
                            </m:r>
                          </m:lim>
                        </m:limUpp>
                      </m:e>
                    </m:d>
                  </m:oMath>
                </a14:m>
                <a:r>
                  <a:rPr lang="ar-AE" dirty="0"/>
                  <a:t>：</a:t>
                </a:r>
                <a:r>
                  <a:rPr lang="zh-CN" altLang="en-US" dirty="0"/>
                  <a:t>两者乘积，最后求和得到 。</a:t>
                </a:r>
              </a:p>
              <a:p>
                <a14:m>
                  <m:oMath xmlns:m="http://schemas.openxmlformats.org/officeDocument/2006/math">
                    <m:d>
                      <m:dPr>
                        <m:endChr m:val=""/>
                        <m:ctrlPr>
                          <a:rPr lang="ar-AE" sz="120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ar-AE" sz="1200" i="1" kern="12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lang="ar-AE" sz="1200" i="1" kern="12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𝑥</m:t>
                            </m:r>
                          </m:e>
                          <m:sub>
                            <m:r>
                              <a:rPr lang="ar-AE" sz="1200" i="1" kern="12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𝑖</m:t>
                            </m:r>
                          </m:sub>
                        </m:sSub>
                        <m:r>
                          <a:rPr lang="ar-AE" sz="1200" i="0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−</m:t>
                        </m:r>
                        <m:limUpp>
                          <m:limUppPr>
                            <m:ctrlPr>
                              <a:rPr lang="ar-AE" sz="1200" i="1" kern="12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limUppPr>
                          <m:e>
                            <m:r>
                              <a:rPr lang="ar-AE" sz="1200" i="1" kern="12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𝑥</m:t>
                            </m:r>
                          </m:e>
                          <m:lim>
                            <m:r>
                              <a:rPr lang="ar-AE" sz="1200" i="0" kern="12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ˉ</m:t>
                            </m:r>
                          </m:lim>
                        </m:limUpp>
                        <m:sSup>
                          <m:sSupPr>
                            <m:ctrlPr>
                              <a:rPr lang="ar-AE" sz="1200" i="1" kern="12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pPr>
                          <m:e>
                            <m:d>
                              <m:dPr>
                                <m:begChr m:val=""/>
                                <m:endChr m:val=""/>
                                <m:ctrlPr>
                                  <a:rPr lang="ar-AE" sz="1200" i="1" kern="12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dPr>
                              <m:e>
                                <m:r>
                                  <a:rPr lang="ar-AE" sz="1200" i="0" kern="12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)</m:t>
                                </m:r>
                              </m:e>
                            </m:d>
                          </m:e>
                          <m:sup>
                            <m:r>
                              <a:rPr lang="ar-AE" sz="1200" i="0" kern="12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ar-AE" dirty="0"/>
                  <a:t>：</a:t>
                </a:r>
                <a:r>
                  <a:rPr lang="zh-CN" altLang="en-US" dirty="0"/>
                  <a:t>平方，最后求和得到 。</a:t>
                </a:r>
              </a:p>
              <a:p>
                <a:r>
                  <a:rPr lang="en-US" b="1" dirty="0"/>
                  <a:t>OLS </a:t>
                </a:r>
                <a:r>
                  <a:rPr lang="zh-CN" altLang="en-US" b="1" dirty="0"/>
                  <a:t>闭式解：</a:t>
                </a:r>
                <a:endParaRPr lang="zh-CN" alt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1200" i="1" kern="12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𝑏</m:t>
                      </m:r>
                      <m:r>
                        <a:rPr lang="en-US" altLang="zh-CN" sz="1200" i="0" kern="12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limUpp>
                        <m:limUppPr>
                          <m:ctrlPr>
                            <a:rPr lang="ar-AE" sz="1200" i="1" kern="1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limUppPr>
                        <m:e>
                          <m:r>
                            <a:rPr lang="ar-AE" sz="1200" i="1" kern="1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𝑦</m:t>
                          </m:r>
                        </m:e>
                        <m:lim>
                          <m:r>
                            <a:rPr lang="ar-AE" sz="1200" i="0" kern="1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ˉ</m:t>
                          </m:r>
                        </m:lim>
                      </m:limUpp>
                      <m:r>
                        <a:rPr lang="ar-AE" sz="1200" i="0" kern="12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−</m:t>
                      </m:r>
                      <m:r>
                        <a:rPr lang="ar-AE" sz="1200" i="1" kern="12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𝑤</m:t>
                      </m:r>
                      <m:limUpp>
                        <m:limUppPr>
                          <m:ctrlPr>
                            <a:rPr lang="ar-AE" sz="1200" i="1" kern="1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limUppPr>
                        <m:e>
                          <m:r>
                            <a:rPr lang="ar-AE" sz="1200" i="1" kern="1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𝑥</m:t>
                          </m:r>
                        </m:e>
                        <m:lim>
                          <m:r>
                            <a:rPr lang="ar-AE" sz="1200" i="0" kern="1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ˉ</m:t>
                          </m:r>
                        </m:lim>
                      </m:limUpp>
                      <m:r>
                        <a:rPr lang="ar-AE" sz="1200" i="0" kern="12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=158−12.2×12≈11.5</m:t>
                      </m:r>
                    </m:oMath>
                  </m:oMathPara>
                </a14:m>
                <a:endParaRPr lang="ar-AE" dirty="0"/>
              </a:p>
              <a:p>
                <a:r>
                  <a:rPr lang="ar-AE" dirty="0"/>
                  <a:t>（</a:t>
                </a:r>
                <a:r>
                  <a:rPr lang="zh-CN" altLang="en-US" dirty="0"/>
                  <a:t>数值做了四舍五入，所以得到 </a:t>
                </a:r>
                <a:r>
                  <a:rPr lang="en-US" altLang="zh-CN" dirty="0"/>
                  <a:t>11.5</a:t>
                </a:r>
                <a:r>
                  <a:rPr lang="zh-CN" altLang="en-US" dirty="0"/>
                  <a:t>。）</a:t>
                </a:r>
              </a:p>
              <a:p>
                <a:r>
                  <a:rPr lang="zh-CN" altLang="en-US" b="1" dirty="0"/>
                  <a:t>回归方程（预测收入）：</a:t>
                </a:r>
                <a:endParaRPr lang="zh-CN" alt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b="0"/>
                        <m:t>Income</m:t>
                      </m:r>
                      <m:r>
                        <m:rPr>
                          <m:nor/>
                        </m:rPr>
                        <a:rPr lang="en-US" b="0" i="1"/>
                        <m:t>  </m:t>
                      </m:r>
                      <m:r>
                        <a:rPr lang="en-US" sz="1200" b="0" i="0" kern="12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m:rPr>
                          <m:nor/>
                        </m:rPr>
                        <a:rPr lang="en-US" sz="1200" b="0" i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m:t>  </m:t>
                      </m:r>
                      <m:r>
                        <a:rPr lang="en-US" sz="1200" b="0" i="0" kern="12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12.2×</m:t>
                      </m:r>
                      <m:r>
                        <m:rPr>
                          <m:nor/>
                        </m:rPr>
                        <a:rPr lang="en-US" sz="1200" b="0" i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m:t>Experience</m:t>
                      </m:r>
                      <m:r>
                        <a:rPr lang="en-US" sz="1200" b="0" i="0" kern="12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+11.5</m:t>
                      </m:r>
                    </m:oMath>
                  </m:oMathPara>
                </a14:m>
                <a:endParaRPr lang="en-US" b="0" dirty="0"/>
              </a:p>
              <a:p>
                <a:r>
                  <a:rPr lang="zh-CN" altLang="en-US" dirty="0"/>
                  <a:t>直观上：每多 </a:t>
                </a:r>
                <a:r>
                  <a:rPr lang="en-US" altLang="zh-CN" dirty="0"/>
                  <a:t>1 </a:t>
                </a:r>
                <a:r>
                  <a:rPr lang="zh-CN" altLang="en-US" dirty="0"/>
                  <a:t>年经验，预测收入增加约 </a:t>
                </a:r>
                <a:r>
                  <a:rPr lang="en-US" altLang="zh-CN" b="1" dirty="0"/>
                  <a:t>12.2</a:t>
                </a:r>
                <a:r>
                  <a:rPr lang="zh-CN" altLang="en-US" dirty="0"/>
                  <a:t> 个单位；没有经验时的基线收入约 </a:t>
                </a:r>
                <a:r>
                  <a:rPr lang="en-US" altLang="zh-CN" b="1" dirty="0"/>
                  <a:t>11.5</a:t>
                </a:r>
                <a:r>
                  <a:rPr lang="zh-CN" altLang="en-US" dirty="0"/>
                  <a:t>。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这是在演示</a:t>
                </a:r>
                <a:r>
                  <a:rPr lang="zh-CN" altLang="en-US" b="1" dirty="0"/>
                  <a:t>一元线性回归</a:t>
                </a:r>
                <a:r>
                  <a:rPr lang="zh-CN" altLang="en-US" dirty="0"/>
                  <a:t>用“闭式解（</a:t>
                </a:r>
                <a:r>
                  <a:rPr lang="en-US" dirty="0"/>
                  <a:t>closed form）”</a:t>
                </a:r>
                <a:r>
                  <a:rPr lang="zh-CN" altLang="en-US" dirty="0"/>
                  <a:t>手算斜率和截距的过程。</a:t>
                </a:r>
              </a:p>
              <a:p>
                <a:r>
                  <a:rPr lang="zh-CN" altLang="en-US" b="1" dirty="0"/>
                  <a:t>数据</a:t>
                </a:r>
                <a:r>
                  <a:rPr lang="zh-CN" altLang="en-US" dirty="0"/>
                  <a:t>：有 </a:t>
                </a:r>
                <a:r>
                  <a:rPr lang="en-US" altLang="zh-CN" dirty="0"/>
                  <a:t>5 </a:t>
                </a:r>
                <a:r>
                  <a:rPr lang="zh-CN" altLang="en-US" dirty="0"/>
                  <a:t>组 </a:t>
                </a:r>
                <a:r>
                  <a:rPr lang="ar-AE" sz="120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(𝑥_𝑖ⓜ,𝑦_𝑖 )</a:t>
                </a:r>
                <a:r>
                  <a:rPr lang="ar-AE" dirty="0"/>
                  <a:t>（</a:t>
                </a:r>
                <a:r>
                  <a:rPr lang="zh-CN" altLang="en-US" dirty="0"/>
                  <a:t>图里把 </a:t>
                </a:r>
                <a:r>
                  <a:rPr lang="zh-CN" altLang="en-US" sz="120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𝑥</a:t>
                </a:r>
                <a:r>
                  <a:rPr lang="en-US" altLang="zh-CN" dirty="0"/>
                  <a:t>=</a:t>
                </a:r>
                <a:r>
                  <a:rPr lang="en-US" dirty="0"/>
                  <a:t>Experience、</a:t>
                </a:r>
                <a:r>
                  <a:rPr lang="en-US" sz="120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𝑦</a:t>
                </a:r>
                <a:r>
                  <a:rPr lang="en-US" dirty="0"/>
                  <a:t>=Income）。</a:t>
                </a:r>
                <a:br>
                  <a:rPr lang="en-US" dirty="0"/>
                </a:br>
                <a:r>
                  <a:rPr lang="zh-CN" altLang="en-US" dirty="0"/>
                  <a:t>先求均值：</a:t>
                </a:r>
                <a:r>
                  <a:rPr lang="ar-AE" sz="120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𝑥┴ˉ=12</a:t>
                </a:r>
                <a:r>
                  <a:rPr lang="ar-AE" dirty="0"/>
                  <a:t>，</a:t>
                </a:r>
                <a:r>
                  <a:rPr lang="ar-AE" sz="120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𝑦┴ˉ=158</a:t>
                </a:r>
                <a:r>
                  <a:rPr lang="ar-AE" dirty="0"/>
                  <a:t>。</a:t>
                </a:r>
              </a:p>
              <a:p>
                <a:r>
                  <a:rPr lang="zh-CN" altLang="en-US" dirty="0"/>
                  <a:t>表格每一列含义：</a:t>
                </a:r>
              </a:p>
              <a:p>
                <a:r>
                  <a:rPr lang="ar-AE" sz="120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𝑥_𝑖−𝑥┴ˉ</a:t>
                </a:r>
                <a:r>
                  <a:rPr lang="ar-AE" dirty="0"/>
                  <a:t>、</a:t>
                </a:r>
                <a:r>
                  <a:rPr lang="ar-AE" sz="120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𝑦_𝑖−𝑦┴ˉ</a:t>
                </a:r>
                <a:r>
                  <a:rPr lang="ar-AE" dirty="0"/>
                  <a:t>：</a:t>
                </a:r>
                <a:r>
                  <a:rPr lang="zh-CN" altLang="en-US" dirty="0"/>
                  <a:t>把数据“中心化”。</a:t>
                </a:r>
              </a:p>
              <a:p>
                <a:r>
                  <a:rPr lang="ar-AE" sz="120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(𝑥_𝑖−𝑥┴ˉ )(𝑦_𝑖−𝑦┴ˉ )</a:t>
                </a:r>
                <a:r>
                  <a:rPr lang="ar-AE" dirty="0"/>
                  <a:t>：</a:t>
                </a:r>
                <a:r>
                  <a:rPr lang="zh-CN" altLang="en-US" dirty="0"/>
                  <a:t>两者乘积，最后求和得到 。</a:t>
                </a:r>
              </a:p>
              <a:p>
                <a:r>
                  <a:rPr lang="ar-AE" sz="120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(𝑥_𝑖−𝑥┴ˉ ├ )┤^2 ┤</a:t>
                </a:r>
                <a:r>
                  <a:rPr lang="ar-AE" dirty="0"/>
                  <a:t>：</a:t>
                </a:r>
                <a:r>
                  <a:rPr lang="zh-CN" altLang="en-US" dirty="0"/>
                  <a:t>平方，最后求和得到 。</a:t>
                </a:r>
              </a:p>
              <a:p>
                <a:r>
                  <a:rPr lang="en-US" b="1" dirty="0"/>
                  <a:t>OLS </a:t>
                </a:r>
                <a:r>
                  <a:rPr lang="zh-CN" altLang="en-US" b="1" dirty="0"/>
                  <a:t>闭式解：</a:t>
                </a:r>
                <a:endParaRPr lang="zh-CN" altLang="en-US" dirty="0"/>
              </a:p>
              <a:p>
                <a:r>
                  <a:rPr lang="zh-CN" altLang="en-US" sz="120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𝑏</a:t>
                </a:r>
                <a:r>
                  <a:rPr lang="en-US" altLang="zh-CN" sz="120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=</a:t>
                </a:r>
                <a:r>
                  <a:rPr lang="ar-AE" sz="120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𝑦┴ˉ−𝑤 𝑥┴ˉ=158−12.2×12≈11.5</a:t>
                </a:r>
                <a:endParaRPr lang="ar-AE" dirty="0"/>
              </a:p>
              <a:p>
                <a:r>
                  <a:rPr lang="ar-AE" dirty="0"/>
                  <a:t>（</a:t>
                </a:r>
                <a:r>
                  <a:rPr lang="zh-CN" altLang="en-US" dirty="0"/>
                  <a:t>数值做了四舍五入，所以得到 </a:t>
                </a:r>
                <a:r>
                  <a:rPr lang="en-US" altLang="zh-CN" dirty="0"/>
                  <a:t>11.5</a:t>
                </a:r>
                <a:r>
                  <a:rPr lang="zh-CN" altLang="en-US" dirty="0"/>
                  <a:t>。）</a:t>
                </a:r>
              </a:p>
              <a:p>
                <a:r>
                  <a:rPr lang="zh-CN" altLang="en-US" b="1" dirty="0"/>
                  <a:t>回归方程（预测收入）：</a:t>
                </a:r>
                <a:endParaRPr lang="zh-CN" altLang="en-US" dirty="0"/>
              </a:p>
              <a:p>
                <a:r>
                  <a:rPr lang="en-US" b="0" i="0">
                    <a:latin typeface="Cambria Math" panose="02040503050406030204" pitchFamily="18" charset="0"/>
                  </a:rPr>
                  <a:t>"Income  </a:t>
                </a:r>
                <a:r>
                  <a:rPr lang="en-US" sz="1200" b="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"=</a:t>
                </a:r>
                <a:r>
                  <a:rPr lang="en-US" sz="1200" b="0" i="0" kern="1200">
                    <a:solidFill>
                      <a:schemeClr val="tx1"/>
                    </a:solidFill>
                    <a:latin typeface="Cambria Math" panose="02040503050406030204" pitchFamily="18" charset="0"/>
                    <a:ea typeface="+mn-ea"/>
                    <a:cs typeface="+mn-cs"/>
                  </a:rPr>
                  <a:t>"  </a:t>
                </a:r>
                <a:r>
                  <a:rPr lang="en-US" sz="1200" b="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" 12.2×</a:t>
                </a:r>
                <a:r>
                  <a:rPr lang="en-US" sz="1200" b="0" i="0" kern="1200">
                    <a:solidFill>
                      <a:schemeClr val="tx1"/>
                    </a:solidFill>
                    <a:latin typeface="Cambria Math" panose="02040503050406030204" pitchFamily="18" charset="0"/>
                    <a:ea typeface="+mn-ea"/>
                    <a:cs typeface="+mn-cs"/>
                  </a:rPr>
                  <a:t>"Experience</a:t>
                </a:r>
                <a:r>
                  <a:rPr lang="en-US" sz="1200" b="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"+11.5</a:t>
                </a:r>
                <a:endParaRPr lang="en-US" b="0" dirty="0"/>
              </a:p>
              <a:p>
                <a:r>
                  <a:rPr lang="zh-CN" altLang="en-US" dirty="0"/>
                  <a:t>直观上：每多 </a:t>
                </a:r>
                <a:r>
                  <a:rPr lang="en-US" altLang="zh-CN" dirty="0"/>
                  <a:t>1 </a:t>
                </a:r>
                <a:r>
                  <a:rPr lang="zh-CN" altLang="en-US" dirty="0"/>
                  <a:t>年经验，预测收入增加约 </a:t>
                </a:r>
                <a:r>
                  <a:rPr lang="en-US" altLang="zh-CN" b="1" dirty="0"/>
                  <a:t>12.2</a:t>
                </a:r>
                <a:r>
                  <a:rPr lang="zh-CN" altLang="en-US" dirty="0"/>
                  <a:t> 个单位；没有经验时的基线收入约 </a:t>
                </a:r>
                <a:r>
                  <a:rPr lang="en-US" altLang="zh-CN" b="1" dirty="0"/>
                  <a:t>11.5</a:t>
                </a:r>
                <a:r>
                  <a:rPr lang="zh-CN" altLang="en-US" dirty="0"/>
                  <a:t>。</a:t>
                </a:r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928494-E6BA-4A26-84EE-8420C225A91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8793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A9750A1-25CA-2E46-B72E-69F270696DC5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372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928494-E6BA-4A26-84EE-8420C225A91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375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这页在演示**梯度下降（</a:t>
                </a:r>
                <a:r>
                  <a:rPr lang="en-US" dirty="0"/>
                  <a:t>Gradient Descent）**</a:t>
                </a:r>
                <a:r>
                  <a:rPr lang="zh-CN" altLang="en-US" dirty="0"/>
                  <a:t>如何用固定学习率把一元函数最小化。</a:t>
                </a:r>
              </a:p>
              <a:p>
                <a:r>
                  <a:rPr lang="zh-CN" altLang="en-US" b="1" dirty="0"/>
                  <a:t>目标函数</a:t>
                </a:r>
                <a:br>
                  <a:rPr lang="zh-CN" altLang="en-US" dirty="0"/>
                </a:br>
                <a:r>
                  <a:rPr lang="zh-CN" altLang="en-US" dirty="0"/>
                  <a:t>给定 </a:t>
                </a:r>
                <a14:m>
                  <m:oMath xmlns:m="http://schemas.openxmlformats.org/officeDocument/2006/math">
                    <m:r>
                      <a:rPr lang="zh-CN" altLang="en-US" sz="1200" i="1" kern="1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𝑓</m:t>
                    </m:r>
                    <m:d>
                      <m:dPr>
                        <m:ctrlPr>
                          <a:rPr lang="ar-AE" sz="120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lang="ar-AE" sz="120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𝑥</m:t>
                        </m:r>
                      </m:e>
                    </m:d>
                    <m:r>
                      <a:rPr lang="ar-AE" sz="1200" i="0" kern="1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sSup>
                      <m:sSupPr>
                        <m:ctrlPr>
                          <a:rPr lang="ar-AE" sz="120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r>
                          <a:rPr lang="ar-AE" sz="120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𝑥</m:t>
                        </m:r>
                      </m:e>
                      <m:sup>
                        <m:r>
                          <a:rPr lang="ar-AE" sz="1200" i="0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sup>
                    </m:sSup>
                    <m:r>
                      <a:rPr lang="ar-AE" sz="1200" i="0" kern="1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−4</m:t>
                    </m:r>
                    <m:r>
                      <a:rPr lang="ar-AE" sz="1200" i="1" kern="1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𝑥</m:t>
                    </m:r>
                    <m:r>
                      <a:rPr lang="ar-AE" sz="1200" i="0" kern="1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+</m:t>
                    </m:r>
                    <m:r>
                      <a:rPr lang="ar-AE" sz="1200" i="1" kern="1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𝐶</m:t>
                    </m:r>
                  </m:oMath>
                </a14:m>
                <a:r>
                  <a:rPr lang="ar-AE" dirty="0"/>
                  <a:t>（</a:t>
                </a:r>
                <a:r>
                  <a:rPr lang="zh-CN" altLang="en-US" dirty="0"/>
                  <a:t>常数 </a:t>
                </a:r>
                <a14:m>
                  <m:oMath xmlns:m="http://schemas.openxmlformats.org/officeDocument/2006/math">
                    <m:r>
                      <a:rPr lang="zh-CN" altLang="en-US" sz="1200" i="1" kern="1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𝐶</m:t>
                    </m:r>
                  </m:oMath>
                </a14:m>
                <a:r>
                  <a:rPr lang="zh-CN" altLang="en-US" dirty="0"/>
                  <a:t>不影响最小值），</a:t>
                </a:r>
                <a:br>
                  <a:rPr lang="zh-CN" altLang="en-US" dirty="0"/>
                </a:br>
                <a:r>
                  <a:rPr lang="zh-CN" altLang="en-US" dirty="0"/>
                  <a:t>其导数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ar-AE" sz="120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r>
                          <a:rPr lang="ar-AE" sz="120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𝑓</m:t>
                        </m:r>
                      </m:e>
                      <m:sup>
                        <m:r>
                          <a:rPr lang="ar-AE" sz="1200" i="0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ar-AE" sz="120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lang="ar-AE" sz="120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𝑥</m:t>
                        </m:r>
                      </m:e>
                    </m:d>
                    <m:r>
                      <a:rPr lang="ar-AE" sz="1200" i="0" kern="1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=2</m:t>
                    </m:r>
                    <m:r>
                      <a:rPr lang="ar-AE" sz="1200" i="1" kern="1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𝑥</m:t>
                    </m:r>
                    <m:r>
                      <a:rPr lang="ar-AE" sz="1200" i="0" kern="1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−4</m:t>
                    </m:r>
                  </m:oMath>
                </a14:m>
                <a:r>
                  <a:rPr lang="ar-AE" dirty="0"/>
                  <a:t>。</a:t>
                </a:r>
                <a:r>
                  <a:rPr lang="zh-CN" altLang="en-US" dirty="0"/>
                  <a:t>抛物线的最小点在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ar-AE" sz="120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r>
                          <a:rPr lang="ar-AE" sz="120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𝑥</m:t>
                        </m:r>
                      </m:e>
                      <m:sup>
                        <m:r>
                          <m:rPr>
                            <m:nor/>
                          </m:rPr>
                          <a:rPr lang="ar-AE" sz="1200" b="0" i="1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rPr>
                          <m:t>\∗</m:t>
                        </m:r>
                      </m:sup>
                    </m:sSup>
                    <m:r>
                      <a:rPr lang="ar-AE" sz="1200" b="0" i="0" kern="1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=2</m:t>
                    </m:r>
                  </m:oMath>
                </a14:m>
                <a:r>
                  <a:rPr lang="ar-AE" dirty="0"/>
                  <a:t>。</a:t>
                </a:r>
              </a:p>
              <a:p>
                <a:r>
                  <a:rPr lang="zh-CN" altLang="en-US" b="1" dirty="0"/>
                  <a:t>更新公式</a:t>
                </a:r>
                <a:r>
                  <a:rPr lang="zh-CN" altLang="en-US" dirty="0"/>
                  <a:t>（学习率 </a:t>
                </a:r>
                <a14:m>
                  <m:oMath xmlns:m="http://schemas.openxmlformats.org/officeDocument/2006/math">
                    <m:r>
                      <a:rPr lang="zh-CN" altLang="en-US" sz="1200" i="1" kern="1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𝛼</m:t>
                    </m:r>
                    <m:r>
                      <a:rPr lang="en-US" altLang="zh-CN" sz="1200" i="0" kern="1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=0.1</m:t>
                    </m:r>
                  </m:oMath>
                </a14:m>
                <a:r>
                  <a:rPr lang="zh-CN" altLang="en-US" dirty="0"/>
                  <a:t>）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1200" i="1" kern="1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lang="ar-AE" sz="1200" i="1" kern="1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𝑥</m:t>
                          </m:r>
                        </m:e>
                        <m:sub>
                          <m:r>
                            <a:rPr lang="ar-AE" sz="1200" i="1" kern="1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𝑘</m:t>
                          </m:r>
                          <m:r>
                            <a:rPr lang="ar-AE" sz="1200" i="0" kern="1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+1</m:t>
                          </m:r>
                        </m:sub>
                      </m:sSub>
                      <m:r>
                        <a:rPr lang="ar-AE" sz="1200" i="0" kern="12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lang="ar-AE" sz="1200" i="1" kern="1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lang="ar-AE" sz="1200" i="1" kern="1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𝑥</m:t>
                          </m:r>
                        </m:e>
                        <m:sub>
                          <m:r>
                            <a:rPr lang="ar-AE" sz="1200" i="1" kern="1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𝑘</m:t>
                          </m:r>
                        </m:sub>
                      </m:sSub>
                      <m:r>
                        <a:rPr lang="ar-AE" sz="1200" i="0" kern="12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−</m:t>
                      </m:r>
                      <m:r>
                        <a:rPr lang="ar-AE" sz="1200" i="1" kern="12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𝛼</m:t>
                      </m:r>
                      <m:r>
                        <m:rPr>
                          <m:nor/>
                        </m:rPr>
                        <a:rPr lang="ar-AE" sz="1200" b="0" i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m:t> </m:t>
                      </m:r>
                      <m:sSup>
                        <m:sSupPr>
                          <m:ctrlPr>
                            <a:rPr lang="ar-AE" sz="1200" b="0" i="1" kern="1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lang="ar-AE" sz="1200" b="0" i="1" kern="1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𝑓</m:t>
                          </m:r>
                        </m:e>
                        <m:sup>
                          <m:r>
                            <a:rPr lang="ar-AE" sz="1200" b="0" i="0" kern="1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ar-AE" sz="1200" b="0" i="1" kern="1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ar-AE" sz="1200" b="0" i="1" kern="1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lang="ar-AE" sz="1200" b="0" i="1" kern="1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ar-AE" sz="1200" b="0" i="1" kern="1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ar-AE" sz="1200" b="0" i="0" kern="12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lang="ar-AE" sz="1200" b="0" i="1" kern="1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lang="ar-AE" sz="1200" b="0" i="1" kern="1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𝑥</m:t>
                          </m:r>
                        </m:e>
                        <m:sub>
                          <m:r>
                            <a:rPr lang="ar-AE" sz="1200" b="0" i="1" kern="1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𝑘</m:t>
                          </m:r>
                        </m:sub>
                      </m:sSub>
                      <m:r>
                        <a:rPr lang="ar-AE" sz="1200" b="0" i="0" kern="12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−0.1</m:t>
                      </m:r>
                      <m:r>
                        <m:rPr>
                          <m:nor/>
                        </m:rPr>
                        <a:rPr lang="ar-AE" sz="1200" b="0" i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m:t> </m:t>
                      </m:r>
                      <m:d>
                        <m:dPr>
                          <m:ctrlPr>
                            <a:rPr lang="ar-AE" sz="1200" b="0" i="1" kern="1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lang="ar-AE" sz="1200" b="0" i="0" kern="1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  <m:sSub>
                            <m:sSubPr>
                              <m:ctrlPr>
                                <a:rPr lang="ar-AE" sz="1200" b="0" i="1" kern="1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lang="ar-AE" sz="1200" b="0" i="1" kern="1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ar-AE" sz="1200" b="0" i="1" kern="1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𝑘</m:t>
                              </m:r>
                            </m:sub>
                          </m:sSub>
                          <m:r>
                            <a:rPr lang="ar-AE" sz="1200" b="0" i="0" kern="1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−4</m:t>
                          </m:r>
                        </m:e>
                      </m:d>
                    </m:oMath>
                  </m:oMathPara>
                </a14:m>
                <a:endParaRPr lang="ar-AE" b="0" dirty="0"/>
              </a:p>
              <a:p>
                <a:r>
                  <a:rPr lang="zh-CN" altLang="en-US" b="1" dirty="0"/>
                  <a:t>从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120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lang="ar-AE" sz="120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𝑥</m:t>
                        </m:r>
                      </m:e>
                      <m:sub>
                        <m:r>
                          <a:rPr lang="ar-AE" sz="1200" i="0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0</m:t>
                        </m:r>
                      </m:sub>
                    </m:sSub>
                    <m:r>
                      <a:rPr lang="ar-AE" sz="1200" i="0" kern="1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=9</m:t>
                    </m:r>
                  </m:oMath>
                </a14:m>
                <a:r>
                  <a:rPr lang="zh-CN" altLang="en-US" b="1" dirty="0"/>
                  <a:t>出发的迭代</a:t>
                </a:r>
                <a:r>
                  <a:rPr lang="zh-CN" altLang="en-US" dirty="0"/>
                  <a:t>（图右红点）</a:t>
                </a:r>
              </a:p>
              <a:p>
                <a:r>
                  <a:rPr lang="en-US" dirty="0"/>
                  <a:t>Iter 1 →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120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lang="ar-AE" sz="120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𝑥</m:t>
                        </m:r>
                      </m:e>
                      <m:sub>
                        <m:r>
                          <a:rPr lang="ar-AE" sz="1200" i="0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</m:t>
                        </m:r>
                      </m:sub>
                    </m:sSub>
                    <m:r>
                      <a:rPr lang="ar-AE" sz="1200" i="0" kern="1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=9−0.1</m:t>
                    </m:r>
                    <m:d>
                      <m:dPr>
                        <m:ctrlPr>
                          <a:rPr lang="ar-AE" sz="120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lang="ar-AE" sz="1200" i="0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18−4</m:t>
                        </m:r>
                      </m:e>
                    </m:d>
                    <m:r>
                      <a:rPr lang="ar-AE" sz="1200" i="0" kern="1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=7.6</m:t>
                    </m:r>
                  </m:oMath>
                </a14:m>
                <a:endParaRPr lang="ar-AE" dirty="0"/>
              </a:p>
              <a:p>
                <a:r>
                  <a:rPr lang="en-US" dirty="0"/>
                  <a:t>Iter 2 →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120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lang="ar-AE" sz="120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𝑥</m:t>
                        </m:r>
                      </m:e>
                      <m:sub>
                        <m:r>
                          <a:rPr lang="ar-AE" sz="1200" i="0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sub>
                    </m:sSub>
                    <m:r>
                      <a:rPr lang="ar-AE" sz="1200" i="0" kern="1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=7.6−0.1</m:t>
                    </m:r>
                    <m:d>
                      <m:dPr>
                        <m:ctrlPr>
                          <a:rPr lang="ar-AE" sz="120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lang="ar-AE" sz="1200" i="0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15.2−4</m:t>
                        </m:r>
                      </m:e>
                    </m:d>
                    <m:r>
                      <a:rPr lang="ar-AE" sz="1200" i="0" kern="1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=6.48</m:t>
                    </m:r>
                  </m:oMath>
                </a14:m>
                <a:endParaRPr lang="ar-AE" dirty="0"/>
              </a:p>
              <a:p>
                <a:r>
                  <a:rPr lang="en-US" dirty="0"/>
                  <a:t>Iter 3 →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120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lang="ar-AE" sz="120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𝑥</m:t>
                        </m:r>
                      </m:e>
                      <m:sub>
                        <m:r>
                          <a:rPr lang="ar-AE" sz="1200" i="0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3</m:t>
                        </m:r>
                      </m:sub>
                    </m:sSub>
                    <m:r>
                      <a:rPr lang="ar-AE" sz="1200" i="0" kern="1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=6.48−0.1</m:t>
                    </m:r>
                    <m:d>
                      <m:dPr>
                        <m:ctrlPr>
                          <a:rPr lang="ar-AE" sz="120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lang="ar-AE" sz="1200" i="0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12.96−4</m:t>
                        </m:r>
                      </m:e>
                    </m:d>
                    <m:r>
                      <a:rPr lang="ar-AE" sz="1200" i="0" kern="1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=5.584</m:t>
                    </m:r>
                  </m:oMath>
                </a14:m>
                <a:endParaRPr lang="ar-AE" dirty="0"/>
              </a:p>
              <a:p>
                <a:r>
                  <a:rPr lang="en-US" dirty="0"/>
                  <a:t>Iter 4 →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120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lang="ar-AE" sz="120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𝑥</m:t>
                        </m:r>
                      </m:e>
                      <m:sub>
                        <m:r>
                          <a:rPr lang="ar-AE" sz="1200" i="0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4</m:t>
                        </m:r>
                      </m:sub>
                    </m:sSub>
                    <m:r>
                      <a:rPr lang="ar-AE" sz="1200" i="0" kern="1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=5.584−0.1</m:t>
                    </m:r>
                    <m:d>
                      <m:dPr>
                        <m:ctrlPr>
                          <a:rPr lang="ar-AE" sz="120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lang="ar-AE" sz="1200" i="0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11.168−4</m:t>
                        </m:r>
                      </m:e>
                    </m:d>
                    <m:r>
                      <a:rPr lang="ar-AE" sz="1200" i="0" kern="1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=4.8672</m:t>
                    </m:r>
                  </m:oMath>
                </a14:m>
                <a:endParaRPr lang="ar-AE" dirty="0"/>
              </a:p>
              <a:p>
                <a:r>
                  <a:rPr lang="en-US" dirty="0"/>
                  <a:t>Iter 5 →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120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lang="ar-AE" sz="120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𝑥</m:t>
                        </m:r>
                      </m:e>
                      <m:sub>
                        <m:r>
                          <a:rPr lang="ar-AE" sz="1200" i="0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5</m:t>
                        </m:r>
                      </m:sub>
                    </m:sSub>
                    <m:r>
                      <a:rPr lang="ar-AE" sz="1200" i="0" kern="1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=4.8672−0.1</m:t>
                    </m:r>
                    <m:d>
                      <m:dPr>
                        <m:ctrlPr>
                          <a:rPr lang="ar-AE" sz="120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lang="ar-AE" sz="1200" i="0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9.7344−4</m:t>
                        </m:r>
                      </m:e>
                    </m:d>
                    <m:r>
                      <a:rPr lang="ar-AE" sz="1200" i="0" kern="1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=4.29376</m:t>
                    </m:r>
                  </m:oMath>
                </a14:m>
                <a:br>
                  <a:rPr lang="ar-AE" dirty="0"/>
                </a:br>
                <a:r>
                  <a:rPr lang="ar-AE" dirty="0"/>
                  <a:t>…</a:t>
                </a:r>
                <a:r>
                  <a:rPr lang="zh-CN" altLang="en-US" dirty="0"/>
                  <a:t>不断靠近最小点 </a:t>
                </a:r>
                <a:r>
                  <a:rPr lang="en-US" altLang="zh-CN" b="1" dirty="0"/>
                  <a:t>2</a:t>
                </a:r>
                <a:r>
                  <a:rPr lang="zh-CN" altLang="en-US" dirty="0"/>
                  <a:t>（图中红点逐步滑向抛物线最低处）。</a:t>
                </a:r>
              </a:p>
              <a:p>
                <a:r>
                  <a:rPr lang="zh-CN" altLang="en-US" b="1" dirty="0"/>
                  <a:t>直观理解</a:t>
                </a:r>
                <a:endParaRPr lang="zh-CN" altLang="en-US" dirty="0"/>
              </a:p>
              <a:p>
                <a:r>
                  <a:rPr lang="zh-CN" altLang="en-US" dirty="0"/>
                  <a:t>每一步都沿着</a:t>
                </a:r>
                <a:r>
                  <a:rPr lang="zh-CN" altLang="en-US" b="1" dirty="0"/>
                  <a:t>负梯度方向</a:t>
                </a:r>
                <a:r>
                  <a:rPr lang="zh-CN" altLang="en-US" dirty="0"/>
                  <a:t>走一小步（“下坡”）。</a:t>
                </a:r>
              </a:p>
              <a:p>
                <a:r>
                  <a:rPr lang="zh-CN" altLang="en-US" dirty="0"/>
                  <a:t>学习率 </a:t>
                </a:r>
                <a14:m>
                  <m:oMath xmlns:m="http://schemas.openxmlformats.org/officeDocument/2006/math">
                    <m:r>
                      <a:rPr lang="zh-CN" altLang="en-US" sz="1200" i="1" kern="1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𝛼</m:t>
                    </m:r>
                  </m:oMath>
                </a14:m>
                <a:r>
                  <a:rPr lang="zh-CN" altLang="en-US" dirty="0"/>
                  <a:t>决定步长：</a:t>
                </a:r>
              </a:p>
              <a:p>
                <a:pPr lvl="1"/>
                <a:r>
                  <a:rPr lang="zh-CN" altLang="en-US" dirty="0"/>
                  <a:t>太大 → 可能震荡</a:t>
                </a:r>
                <a:r>
                  <a:rPr lang="en-US" altLang="zh-CN" dirty="0"/>
                  <a:t>/</a:t>
                </a:r>
                <a:r>
                  <a:rPr lang="zh-CN" altLang="en-US" dirty="0"/>
                  <a:t>发散；</a:t>
                </a:r>
              </a:p>
              <a:p>
                <a:pPr lvl="1"/>
                <a:r>
                  <a:rPr lang="zh-CN" altLang="en-US" dirty="0"/>
                  <a:t>太小 → 收敛很慢。</a:t>
                </a:r>
              </a:p>
              <a:p>
                <a:r>
                  <a:rPr lang="zh-CN" altLang="en-US" dirty="0"/>
                  <a:t>这个示例是</a:t>
                </a:r>
                <a:r>
                  <a:rPr lang="zh-CN" altLang="en-US" b="1" dirty="0"/>
                  <a:t>凸二次函数</a:t>
                </a:r>
                <a:r>
                  <a:rPr lang="zh-CN" altLang="en-US" dirty="0"/>
                  <a:t>，所以一定收敛到全局最小值 </a:t>
                </a:r>
                <a14:m>
                  <m:oMath xmlns:m="http://schemas.openxmlformats.org/officeDocument/2006/math">
                    <m:r>
                      <a:rPr lang="zh-CN" altLang="en-US" sz="1200" i="1" kern="1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𝑥</m:t>
                    </m:r>
                    <m:r>
                      <a:rPr lang="en-US" altLang="zh-CN" sz="1200" i="0" kern="1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=2</m:t>
                    </m:r>
                  </m:oMath>
                </a14:m>
                <a:r>
                  <a:rPr lang="zh-CN" altLang="en-US" dirty="0"/>
                  <a:t>。</a:t>
                </a:r>
              </a:p>
              <a:p>
                <a:r>
                  <a:rPr lang="zh-CN" altLang="en-US" b="1" dirty="0"/>
                  <a:t>推广到多维</a:t>
                </a:r>
                <a:br>
                  <a:rPr lang="zh-CN" altLang="en-US" dirty="0"/>
                </a:br>
                <a:r>
                  <a:rPr lang="zh-CN" altLang="en-US" dirty="0"/>
                  <a:t>若 </a:t>
                </a:r>
                <a14:m>
                  <m:oMath xmlns:m="http://schemas.openxmlformats.org/officeDocument/2006/math">
                    <m:r>
                      <a:rPr lang="zh-CN" altLang="en-US" sz="1200" i="1" kern="1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𝑓</m:t>
                    </m:r>
                    <m:d>
                      <m:dPr>
                        <m:ctrlPr>
                          <a:rPr lang="ar-AE" sz="120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lang="ar-AE" sz="1200" b="1" i="0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𝐰</m:t>
                        </m:r>
                      </m:e>
                    </m:d>
                  </m:oMath>
                </a14:m>
                <a:r>
                  <a:rPr lang="zh-CN" altLang="en-US" dirty="0"/>
                  <a:t>关于向量 </a:t>
                </a:r>
                <a14:m>
                  <m:oMath xmlns:m="http://schemas.openxmlformats.org/officeDocument/2006/math">
                    <m:r>
                      <a:rPr lang="zh-CN" altLang="en-US" sz="1200" b="1" kern="1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𝐰</m:t>
                    </m:r>
                  </m:oMath>
                </a14:m>
                <a:r>
                  <a:rPr lang="zh-CN" altLang="en-US" dirty="0"/>
                  <a:t>，更新为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1200" b="1" i="1" kern="1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lang="ar-AE" sz="1200" b="1" kern="1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𝐰</m:t>
                          </m:r>
                        </m:e>
                        <m:sub>
                          <m:r>
                            <a:rPr lang="ar-AE" sz="1200" b="0" i="1" kern="1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𝑘</m:t>
                          </m:r>
                          <m:r>
                            <a:rPr lang="ar-AE" sz="1200" b="0" i="0" kern="1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+1</m:t>
                          </m:r>
                        </m:sub>
                      </m:sSub>
                      <m:r>
                        <a:rPr lang="ar-AE" sz="1200" b="0" i="0" kern="12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lang="ar-AE" sz="1200" b="0" i="1" kern="1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lang="ar-AE" sz="1200" b="1" i="0" kern="1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𝐰</m:t>
                          </m:r>
                        </m:e>
                        <m:sub>
                          <m:r>
                            <a:rPr lang="ar-AE" sz="1200" b="0" i="1" kern="1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𝑘</m:t>
                          </m:r>
                        </m:sub>
                      </m:sSub>
                      <m:r>
                        <a:rPr lang="ar-AE" sz="1200" b="0" i="0" kern="12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−</m:t>
                      </m:r>
                      <m:r>
                        <a:rPr lang="ar-AE" sz="1200" b="0" i="1" kern="12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𝛼</m:t>
                      </m:r>
                      <m:r>
                        <m:rPr>
                          <m:nor/>
                        </m:rPr>
                        <a:rPr lang="ar-AE" sz="1200" b="0" i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m:t> </m:t>
                      </m:r>
                      <m:r>
                        <m:rPr>
                          <m:sty m:val="p"/>
                        </m:rPr>
                        <a:rPr lang="ar-AE" sz="1200" b="0" i="0" kern="12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∇</m:t>
                      </m:r>
                      <m:r>
                        <a:rPr lang="ar-AE" sz="1200" b="0" i="1" kern="12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</m:t>
                      </m:r>
                      <m:d>
                        <m:dPr>
                          <m:ctrlPr>
                            <a:rPr lang="ar-AE" sz="1200" b="0" i="1" kern="1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ar-AE" sz="1200" b="0" i="1" kern="1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lang="ar-AE" sz="1200" b="1" i="0" kern="1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𝐰</m:t>
                              </m:r>
                            </m:e>
                            <m:sub>
                              <m:r>
                                <a:rPr lang="ar-AE" sz="1200" b="0" i="1" kern="1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ar-AE" b="0" dirty="0"/>
              </a:p>
              <a:p>
                <a:r>
                  <a:rPr lang="zh-CN" altLang="en-US" dirty="0"/>
                  <a:t>逻辑与上面完全相同：用梯度（偏导数组成的向量）指引“下坡”。</a:t>
                </a:r>
              </a:p>
              <a:p>
                <a:r>
                  <a:rPr lang="zh-CN" altLang="en-US" dirty="0"/>
                  <a:t>需要的话我可以给你一个简短的 </a:t>
                </a:r>
                <a:r>
                  <a:rPr lang="en-US" dirty="0"/>
                  <a:t>Python </a:t>
                </a:r>
                <a:r>
                  <a:rPr lang="zh-CN" altLang="en-US" dirty="0"/>
                  <a:t>代码，画出不同学习率下的收敛轨迹对比。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这页在演示**梯度下降（</a:t>
                </a:r>
                <a:r>
                  <a:rPr lang="en-US" dirty="0"/>
                  <a:t>Gradient Descent）**</a:t>
                </a:r>
                <a:r>
                  <a:rPr lang="zh-CN" altLang="en-US" dirty="0"/>
                  <a:t>如何用固定学习率把一元函数最小化。</a:t>
                </a:r>
              </a:p>
              <a:p>
                <a:r>
                  <a:rPr lang="zh-CN" altLang="en-US" b="1" dirty="0"/>
                  <a:t>目标函数</a:t>
                </a:r>
                <a:br>
                  <a:rPr lang="zh-CN" altLang="en-US" dirty="0"/>
                </a:br>
                <a:r>
                  <a:rPr lang="zh-CN" altLang="en-US" dirty="0"/>
                  <a:t>给定 </a:t>
                </a:r>
                <a:r>
                  <a:rPr lang="zh-CN" altLang="en-US" sz="120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𝑓</a:t>
                </a:r>
                <a:r>
                  <a:rPr lang="ar-AE" sz="120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(𝑥)=𝑥^2−4𝑥+𝐶</a:t>
                </a:r>
                <a:r>
                  <a:rPr lang="ar-AE" dirty="0"/>
                  <a:t>（</a:t>
                </a:r>
                <a:r>
                  <a:rPr lang="zh-CN" altLang="en-US" dirty="0"/>
                  <a:t>常数 </a:t>
                </a:r>
                <a:r>
                  <a:rPr lang="zh-CN" altLang="en-US" sz="120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𝐶</a:t>
                </a:r>
                <a:r>
                  <a:rPr lang="zh-CN" altLang="en-US" dirty="0"/>
                  <a:t>不影响最小值），</a:t>
                </a:r>
                <a:br>
                  <a:rPr lang="zh-CN" altLang="en-US" dirty="0"/>
                </a:br>
                <a:r>
                  <a:rPr lang="zh-CN" altLang="en-US" dirty="0"/>
                  <a:t>其导数 </a:t>
                </a:r>
                <a:r>
                  <a:rPr lang="ar-AE" sz="120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𝑓^′ (𝑥)=2𝑥−4</a:t>
                </a:r>
                <a:r>
                  <a:rPr lang="ar-AE" dirty="0"/>
                  <a:t>。</a:t>
                </a:r>
                <a:r>
                  <a:rPr lang="zh-CN" altLang="en-US" dirty="0"/>
                  <a:t>抛物线的最小点在 </a:t>
                </a:r>
                <a:r>
                  <a:rPr lang="ar-AE" sz="120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𝑥^</a:t>
                </a:r>
                <a:r>
                  <a:rPr lang="ar-AE" sz="1200" b="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"\∗" =2</a:t>
                </a:r>
                <a:r>
                  <a:rPr lang="ar-AE" dirty="0"/>
                  <a:t>。</a:t>
                </a:r>
              </a:p>
              <a:p>
                <a:r>
                  <a:rPr lang="zh-CN" altLang="en-US" b="1" dirty="0"/>
                  <a:t>更新公式</a:t>
                </a:r>
                <a:r>
                  <a:rPr lang="zh-CN" altLang="en-US" dirty="0"/>
                  <a:t>（学习率 </a:t>
                </a:r>
                <a:r>
                  <a:rPr lang="zh-CN" altLang="en-US" sz="120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𝛼</a:t>
                </a:r>
                <a:r>
                  <a:rPr lang="en-US" altLang="zh-CN" sz="120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=0.1</a:t>
                </a:r>
                <a:r>
                  <a:rPr lang="zh-CN" altLang="en-US" dirty="0"/>
                  <a:t>）</a:t>
                </a:r>
              </a:p>
              <a:p>
                <a:r>
                  <a:rPr lang="ar-AE" sz="120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𝑥_(𝑘+1)=𝑥_𝑘−𝛼</a:t>
                </a:r>
                <a:r>
                  <a:rPr lang="ar-AE" sz="1200" b="0" i="0" kern="1200">
                    <a:solidFill>
                      <a:schemeClr val="tx1"/>
                    </a:solidFill>
                    <a:latin typeface="Cambria Math" panose="02040503050406030204" pitchFamily="18" charset="0"/>
                    <a:ea typeface="+mn-ea"/>
                    <a:cs typeface="+mn-cs"/>
                  </a:rPr>
                  <a:t>" </a:t>
                </a:r>
                <a:r>
                  <a:rPr lang="ar-AE" sz="1200" b="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" 𝑓^′ (𝑥_𝑘 )=𝑥_𝑘−0.1</a:t>
                </a:r>
                <a:r>
                  <a:rPr lang="ar-AE" sz="1200" b="0" i="0" kern="1200">
                    <a:solidFill>
                      <a:schemeClr val="tx1"/>
                    </a:solidFill>
                    <a:latin typeface="Cambria Math" panose="02040503050406030204" pitchFamily="18" charset="0"/>
                    <a:ea typeface="+mn-ea"/>
                    <a:cs typeface="+mn-cs"/>
                  </a:rPr>
                  <a:t>" </a:t>
                </a:r>
                <a:r>
                  <a:rPr lang="ar-AE" sz="1200" b="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" (2𝑥_𝑘−4)</a:t>
                </a:r>
                <a:endParaRPr lang="ar-AE" b="0" dirty="0"/>
              </a:p>
              <a:p>
                <a:r>
                  <a:rPr lang="zh-CN" altLang="en-US" b="1" dirty="0"/>
                  <a:t>从 </a:t>
                </a:r>
                <a:r>
                  <a:rPr lang="ar-AE" sz="120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𝑥_0=9</a:t>
                </a:r>
                <a:r>
                  <a:rPr lang="zh-CN" altLang="en-US" b="1" dirty="0"/>
                  <a:t>出发的迭代</a:t>
                </a:r>
                <a:r>
                  <a:rPr lang="zh-CN" altLang="en-US" dirty="0"/>
                  <a:t>（图右红点）</a:t>
                </a:r>
              </a:p>
              <a:p>
                <a:r>
                  <a:rPr lang="en-US" dirty="0"/>
                  <a:t>Iter 1 → </a:t>
                </a:r>
                <a:r>
                  <a:rPr lang="ar-AE" sz="120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𝑥_1=9−0.1(18−4)=7.6</a:t>
                </a:r>
                <a:endParaRPr lang="ar-AE" dirty="0"/>
              </a:p>
              <a:p>
                <a:r>
                  <a:rPr lang="en-US" dirty="0"/>
                  <a:t>Iter 2 → </a:t>
                </a:r>
                <a:r>
                  <a:rPr lang="ar-AE" sz="120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𝑥_2=7.6−0.1(15.2−4)=6.48</a:t>
                </a:r>
                <a:endParaRPr lang="ar-AE" dirty="0"/>
              </a:p>
              <a:p>
                <a:r>
                  <a:rPr lang="en-US" dirty="0"/>
                  <a:t>Iter 3 → </a:t>
                </a:r>
                <a:r>
                  <a:rPr lang="ar-AE" sz="120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𝑥_3=6.48−0.1(12.96−4)=5.584</a:t>
                </a:r>
                <a:endParaRPr lang="ar-AE" dirty="0"/>
              </a:p>
              <a:p>
                <a:r>
                  <a:rPr lang="en-US" dirty="0"/>
                  <a:t>Iter 4 → </a:t>
                </a:r>
                <a:r>
                  <a:rPr lang="ar-AE" sz="120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𝑥_4=5.584−0.1(11.168−4)=4.8672</a:t>
                </a:r>
                <a:endParaRPr lang="ar-AE" dirty="0"/>
              </a:p>
              <a:p>
                <a:r>
                  <a:rPr lang="en-US" dirty="0"/>
                  <a:t>Iter 5 → </a:t>
                </a:r>
                <a:r>
                  <a:rPr lang="ar-AE" sz="120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𝑥_5=4.8672−0.1(9.7344−4)=4.29376</a:t>
                </a:r>
                <a:br>
                  <a:rPr lang="ar-AE" dirty="0"/>
                </a:br>
                <a:r>
                  <a:rPr lang="ar-AE" dirty="0"/>
                  <a:t>…</a:t>
                </a:r>
                <a:r>
                  <a:rPr lang="zh-CN" altLang="en-US" dirty="0"/>
                  <a:t>不断靠近最小点 </a:t>
                </a:r>
                <a:r>
                  <a:rPr lang="en-US" altLang="zh-CN" b="1" dirty="0"/>
                  <a:t>2</a:t>
                </a:r>
                <a:r>
                  <a:rPr lang="zh-CN" altLang="en-US" dirty="0"/>
                  <a:t>（图中红点逐步滑向抛物线最低处）。</a:t>
                </a:r>
              </a:p>
              <a:p>
                <a:r>
                  <a:rPr lang="zh-CN" altLang="en-US" b="1" dirty="0"/>
                  <a:t>直观理解</a:t>
                </a:r>
                <a:endParaRPr lang="zh-CN" altLang="en-US" dirty="0"/>
              </a:p>
              <a:p>
                <a:r>
                  <a:rPr lang="zh-CN" altLang="en-US" dirty="0"/>
                  <a:t>每一步都沿着</a:t>
                </a:r>
                <a:r>
                  <a:rPr lang="zh-CN" altLang="en-US" b="1" dirty="0"/>
                  <a:t>负梯度方向</a:t>
                </a:r>
                <a:r>
                  <a:rPr lang="zh-CN" altLang="en-US" dirty="0"/>
                  <a:t>走一小步（“下坡”）。</a:t>
                </a:r>
              </a:p>
              <a:p>
                <a:r>
                  <a:rPr lang="zh-CN" altLang="en-US" dirty="0"/>
                  <a:t>学习率 </a:t>
                </a:r>
                <a:r>
                  <a:rPr lang="zh-CN" altLang="en-US" sz="120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𝛼</a:t>
                </a:r>
                <a:r>
                  <a:rPr lang="zh-CN" altLang="en-US" dirty="0"/>
                  <a:t>决定步长：</a:t>
                </a:r>
              </a:p>
              <a:p>
                <a:pPr lvl="1"/>
                <a:r>
                  <a:rPr lang="zh-CN" altLang="en-US" dirty="0"/>
                  <a:t>太大 → 可能震荡</a:t>
                </a:r>
                <a:r>
                  <a:rPr lang="en-US" altLang="zh-CN" dirty="0"/>
                  <a:t>/</a:t>
                </a:r>
                <a:r>
                  <a:rPr lang="zh-CN" altLang="en-US" dirty="0"/>
                  <a:t>发散；</a:t>
                </a:r>
              </a:p>
              <a:p>
                <a:pPr lvl="1"/>
                <a:r>
                  <a:rPr lang="zh-CN" altLang="en-US" dirty="0"/>
                  <a:t>太小 → 收敛很慢。</a:t>
                </a:r>
              </a:p>
              <a:p>
                <a:r>
                  <a:rPr lang="zh-CN" altLang="en-US" dirty="0"/>
                  <a:t>这个示例是</a:t>
                </a:r>
                <a:r>
                  <a:rPr lang="zh-CN" altLang="en-US" b="1" dirty="0"/>
                  <a:t>凸二次函数</a:t>
                </a:r>
                <a:r>
                  <a:rPr lang="zh-CN" altLang="en-US" dirty="0"/>
                  <a:t>，所以一定收敛到全局最小值 </a:t>
                </a:r>
                <a:r>
                  <a:rPr lang="zh-CN" altLang="en-US" sz="120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𝑥</a:t>
                </a:r>
                <a:r>
                  <a:rPr lang="en-US" altLang="zh-CN" sz="120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=2</a:t>
                </a:r>
                <a:r>
                  <a:rPr lang="zh-CN" altLang="en-US" dirty="0"/>
                  <a:t>。</a:t>
                </a:r>
              </a:p>
              <a:p>
                <a:r>
                  <a:rPr lang="zh-CN" altLang="en-US" b="1" dirty="0"/>
                  <a:t>推广到多维</a:t>
                </a:r>
                <a:br>
                  <a:rPr lang="zh-CN" altLang="en-US" dirty="0"/>
                </a:br>
                <a:r>
                  <a:rPr lang="zh-CN" altLang="en-US" dirty="0"/>
                  <a:t>若 </a:t>
                </a:r>
                <a:r>
                  <a:rPr lang="zh-CN" altLang="en-US" sz="120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𝑓</a:t>
                </a:r>
                <a:r>
                  <a:rPr lang="ar-AE" sz="120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(</a:t>
                </a:r>
                <a:r>
                  <a:rPr lang="ar-AE" sz="1200" b="1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𝐰)</a:t>
                </a:r>
                <a:r>
                  <a:rPr lang="zh-CN" altLang="en-US" dirty="0"/>
                  <a:t>关于向量 </a:t>
                </a:r>
                <a:r>
                  <a:rPr lang="zh-CN" altLang="en-US" sz="1200" b="1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𝐰</a:t>
                </a:r>
                <a:r>
                  <a:rPr lang="zh-CN" altLang="en-US" dirty="0"/>
                  <a:t>，更新为</a:t>
                </a:r>
              </a:p>
              <a:p>
                <a:r>
                  <a:rPr lang="ar-AE" sz="1200" b="1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𝐰_(</a:t>
                </a:r>
                <a:r>
                  <a:rPr lang="ar-AE" sz="1200" b="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𝑘+1</a:t>
                </a:r>
                <a:r>
                  <a:rPr lang="ar-AE" sz="1200" b="1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)</a:t>
                </a:r>
                <a:r>
                  <a:rPr lang="ar-AE" sz="1200" b="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=</a:t>
                </a:r>
                <a:r>
                  <a:rPr lang="ar-AE" sz="1200" b="1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𝐰</a:t>
                </a:r>
                <a:r>
                  <a:rPr lang="ar-AE" sz="1200" b="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_𝑘−𝛼</a:t>
                </a:r>
                <a:r>
                  <a:rPr lang="ar-AE" sz="1200" b="0" i="0" kern="1200">
                    <a:solidFill>
                      <a:schemeClr val="tx1"/>
                    </a:solidFill>
                    <a:latin typeface="Cambria Math" panose="02040503050406030204" pitchFamily="18" charset="0"/>
                    <a:ea typeface="+mn-ea"/>
                    <a:cs typeface="+mn-cs"/>
                  </a:rPr>
                  <a:t>" </a:t>
                </a:r>
                <a:r>
                  <a:rPr lang="ar-AE" sz="1200" b="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" ∇𝑓(</a:t>
                </a:r>
                <a:r>
                  <a:rPr lang="ar-AE" sz="1200" b="1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𝐰</a:t>
                </a:r>
                <a:r>
                  <a:rPr lang="ar-AE" sz="1200" b="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_𝑘 )</a:t>
                </a:r>
                <a:endParaRPr lang="ar-AE" b="0" dirty="0"/>
              </a:p>
              <a:p>
                <a:r>
                  <a:rPr lang="zh-CN" altLang="en-US" dirty="0"/>
                  <a:t>逻辑与上面完全相同：用梯度（偏导数组成的向量）指引“下坡”。</a:t>
                </a:r>
              </a:p>
              <a:p>
                <a:r>
                  <a:rPr lang="zh-CN" altLang="en-US" dirty="0"/>
                  <a:t>需要的话我可以给你一个简短的 </a:t>
                </a:r>
                <a:r>
                  <a:rPr lang="en-US" dirty="0"/>
                  <a:t>Python </a:t>
                </a:r>
                <a:r>
                  <a:rPr lang="zh-CN" altLang="en-US" dirty="0"/>
                  <a:t>代码，画出不同学习率下的收敛轨迹对比。</a:t>
                </a:r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928494-E6BA-4A26-84EE-8420C225A91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0549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这是在说明</a:t>
                </a:r>
                <a:r>
                  <a:rPr lang="zh-CN" altLang="en-US" b="1" dirty="0"/>
                  <a:t>用梯度下降（</a:t>
                </a:r>
                <a:r>
                  <a:rPr lang="en-US" b="1" dirty="0"/>
                  <a:t>Gradient Descent）</a:t>
                </a:r>
                <a:r>
                  <a:rPr lang="zh-CN" altLang="en-US" b="1" dirty="0"/>
                  <a:t>更新权重</a:t>
                </a:r>
                <a:r>
                  <a:rPr lang="zh-CN" altLang="en-US" dirty="0"/>
                  <a:t>，并用**链式法则（</a:t>
                </a:r>
                <a:r>
                  <a:rPr lang="en-US" dirty="0"/>
                  <a:t>chain rule）**</a:t>
                </a:r>
                <a:r>
                  <a:rPr lang="zh-CN" altLang="en-US" dirty="0"/>
                  <a:t>把“损失对参数的导数”拆开来算。</a:t>
                </a:r>
              </a:p>
              <a:p>
                <a:r>
                  <a:rPr lang="zh-CN" altLang="en-US" b="1" dirty="0"/>
                  <a:t>模型</a:t>
                </a:r>
              </a:p>
              <a:p>
                <a:r>
                  <a:rPr lang="zh-CN" altLang="en-US" dirty="0"/>
                  <a:t>右图是一个最简单的“单神经元</a:t>
                </a:r>
                <a:r>
                  <a:rPr lang="en-US" altLang="zh-CN" dirty="0"/>
                  <a:t>/</a:t>
                </a:r>
                <a:r>
                  <a:rPr lang="zh-CN" altLang="en-US" dirty="0"/>
                  <a:t>线性回归”：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1200" i="1" kern="12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𝑂</m:t>
                      </m:r>
                      <m:r>
                        <a:rPr lang="en-US" altLang="zh-CN" sz="1200" i="0" kern="12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lang="ar-AE" sz="1200" i="1" kern="1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lang="ar-AE" sz="1200" i="1" kern="1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𝑥</m:t>
                          </m:r>
                        </m:e>
                        <m:sub>
                          <m:r>
                            <a:rPr lang="ar-AE" sz="1200" i="0" kern="1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ar-AE" sz="1200" i="1" kern="1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lang="ar-AE" sz="1200" i="1" kern="1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lang="ar-AE" sz="1200" i="0" kern="1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</m:sSub>
                      <m:r>
                        <a:rPr lang="ar-AE" sz="1200" i="0" kern="12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r>
                        <a:rPr lang="ar-AE" sz="1200" i="1" kern="12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𝑏</m:t>
                      </m:r>
                      <m:r>
                        <a:rPr lang="ar-AE" sz="1200" i="0" kern="12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d>
                        <m:dPr>
                          <m:ctrlPr>
                            <a:rPr lang="ar-AE" sz="1200" i="1" kern="1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zh-CN" altLang="en-US" sz="1200" b="0" i="1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m:t>无激活函数</m:t>
                          </m:r>
                        </m:e>
                      </m:d>
                    </m:oMath>
                  </m:oMathPara>
                </a14:m>
                <a:endParaRPr lang="ar-AE" b="0" dirty="0"/>
              </a:p>
              <a:p>
                <a:r>
                  <a:rPr lang="zh-CN" altLang="en-US" dirty="0"/>
                  <a:t>损失（误差）记为 </a:t>
                </a:r>
                <a14:m>
                  <m:oMath xmlns:m="http://schemas.openxmlformats.org/officeDocument/2006/math">
                    <m:r>
                      <a:rPr lang="zh-CN" altLang="en-US" sz="1200" i="1" kern="1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𝐸</m:t>
                    </m:r>
                  </m:oMath>
                </a14:m>
                <a:r>
                  <a:rPr lang="zh-CN" altLang="en-US" dirty="0"/>
                  <a:t>（比如平方误差）。</a:t>
                </a:r>
              </a:p>
              <a:p>
                <a:r>
                  <a:rPr lang="zh-CN" altLang="en-US" b="1" dirty="0"/>
                  <a:t>更新公式（学习率 </a:t>
                </a:r>
                <a:r>
                  <a:rPr lang="en-US" altLang="zh-CN" b="1" dirty="0"/>
                  <a:t>= 0.1</a:t>
                </a:r>
                <a:r>
                  <a:rPr lang="zh-CN" altLang="en-US" b="1" dirty="0"/>
                  <a:t>）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ar-AE" sz="1200" i="1" kern="1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lang="ar-AE" sz="1200" i="1" kern="1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lang="ar-AE" sz="1200" i="0" kern="1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m:rPr>
                              <m:nor/>
                            </m:rPr>
                            <a:rPr lang="en-US" sz="1200" b="0" i="1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m:t>new</m:t>
                          </m:r>
                        </m:sup>
                      </m:sSubSup>
                      <m:r>
                        <a:rPr lang="ar-AE" sz="1200" b="0" i="0" kern="12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bSup>
                        <m:sSubSupPr>
                          <m:ctrlPr>
                            <a:rPr lang="ar-AE" sz="1200" b="0" i="1" kern="1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lang="ar-AE" sz="1200" b="0" i="1" kern="1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lang="ar-AE" sz="1200" b="0" i="0" kern="1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m:rPr>
                              <m:nor/>
                            </m:rPr>
                            <a:rPr lang="en-US" sz="1200" b="0" i="1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m:t>old</m:t>
                          </m:r>
                        </m:sup>
                      </m:sSubSup>
                      <m:r>
                        <a:rPr lang="ar-AE" sz="1200" b="0" i="0" kern="12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−</m:t>
                      </m:r>
                      <m:r>
                        <a:rPr lang="ar-AE" sz="1200" b="0" i="1" kern="12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𝛼</m:t>
                      </m:r>
                      <m:f>
                        <m:fPr>
                          <m:ctrlPr>
                            <a:rPr lang="ar-AE" sz="1200" b="0" i="1" kern="1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lang="ar-AE" sz="1200" b="0" i="0" kern="1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𝜕</m:t>
                          </m:r>
                          <m:r>
                            <a:rPr lang="ar-AE" sz="1200" b="0" i="1" kern="1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𝐸</m:t>
                          </m:r>
                        </m:num>
                        <m:den>
                          <m:r>
                            <a:rPr lang="ar-AE" sz="1200" b="0" i="0" kern="1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𝜕</m:t>
                          </m:r>
                          <m:sSub>
                            <m:sSubPr>
                              <m:ctrlPr>
                                <a:rPr lang="ar-AE" sz="1200" b="0" i="1" kern="1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lang="ar-AE" sz="1200" b="0" i="1" kern="1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ar-AE" sz="1200" b="0" i="0" kern="1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ar-AE" sz="1200" b="0" i="0" kern="12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 </m:t>
                      </m:r>
                      <m:sSup>
                        <m:sSupPr>
                          <m:ctrlPr>
                            <a:rPr lang="ar-AE" sz="1200" b="0" i="1" kern="1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lang="ar-AE" sz="1200" b="0" i="1" kern="1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𝑏</m:t>
                          </m:r>
                        </m:e>
                        <m:sup>
                          <m:r>
                            <m:rPr>
                              <m:nor/>
                            </m:rPr>
                            <a:rPr lang="en-US" sz="1200" b="0" i="1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m:t>new</m:t>
                          </m:r>
                        </m:sup>
                      </m:sSup>
                      <m:r>
                        <a:rPr lang="ar-AE" sz="1200" b="0" i="0" kern="12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p>
                        <m:sSupPr>
                          <m:ctrlPr>
                            <a:rPr lang="ar-AE" sz="1200" b="0" i="1" kern="1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lang="ar-AE" sz="1200" b="0" i="1" kern="1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𝑏</m:t>
                          </m:r>
                        </m:e>
                        <m:sup>
                          <m:r>
                            <m:rPr>
                              <m:nor/>
                            </m:rPr>
                            <a:rPr lang="en-US" sz="1200" b="0" i="1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m:t>old</m:t>
                          </m:r>
                        </m:sup>
                      </m:sSup>
                      <m:r>
                        <a:rPr lang="ar-AE" sz="1200" b="0" i="0" kern="12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−</m:t>
                      </m:r>
                      <m:r>
                        <a:rPr lang="ar-AE" sz="1200" b="0" i="1" kern="12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𝛼</m:t>
                      </m:r>
                      <m:f>
                        <m:fPr>
                          <m:ctrlPr>
                            <a:rPr lang="ar-AE" sz="1200" b="0" i="1" kern="1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lang="ar-AE" sz="1200" b="0" i="0" kern="1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𝜕</m:t>
                          </m:r>
                          <m:r>
                            <a:rPr lang="ar-AE" sz="1200" b="0" i="1" kern="1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𝐸</m:t>
                          </m:r>
                        </m:num>
                        <m:den>
                          <m:r>
                            <a:rPr lang="ar-AE" sz="1200" b="0" i="0" kern="1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𝜕</m:t>
                          </m:r>
                          <m:r>
                            <a:rPr lang="ar-AE" sz="1200" b="0" i="1" kern="1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𝑏</m:t>
                          </m:r>
                        </m:den>
                      </m:f>
                    </m:oMath>
                  </m:oMathPara>
                </a14:m>
                <a:endParaRPr lang="ar-AE" b="0" dirty="0"/>
              </a:p>
              <a:p>
                <a:r>
                  <a:rPr lang="zh-CN" altLang="en-US" b="1" dirty="0"/>
                  <a:t>用链式法则求梯度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ar-AE" sz="1200" i="1" kern="1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lang="ar-AE" sz="1200" kern="1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𝜕</m:t>
                          </m:r>
                          <m:r>
                            <a:rPr lang="ar-AE" sz="1200" i="1" kern="1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𝐸</m:t>
                          </m:r>
                        </m:num>
                        <m:den>
                          <m:r>
                            <a:rPr lang="ar-AE" sz="1200" i="0" kern="1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𝜕</m:t>
                          </m:r>
                          <m:sSub>
                            <m:sSubPr>
                              <m:ctrlPr>
                                <a:rPr lang="ar-AE" sz="1200" i="1" kern="1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lang="ar-AE" sz="1200" i="1" kern="1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ar-AE" sz="1200" i="0" kern="1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ar-AE" sz="1200" i="0" kern="12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lang="ar-AE" sz="1200" i="1" kern="1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lang="ar-AE" sz="1200" i="0" kern="1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𝜕</m:t>
                          </m:r>
                          <m:r>
                            <a:rPr lang="ar-AE" sz="1200" i="1" kern="1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𝐸</m:t>
                          </m:r>
                        </m:num>
                        <m:den>
                          <m:r>
                            <a:rPr lang="ar-AE" sz="1200" i="0" kern="1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𝜕</m:t>
                          </m:r>
                          <m:r>
                            <a:rPr lang="ar-AE" sz="1200" i="1" kern="1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𝑂</m:t>
                          </m:r>
                        </m:den>
                      </m:f>
                      <m:r>
                        <a:rPr lang="ar-AE" sz="1200" i="0" kern="12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⋅</m:t>
                      </m:r>
                      <m:f>
                        <m:fPr>
                          <m:ctrlPr>
                            <a:rPr lang="ar-AE" sz="1200" i="1" kern="1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lang="ar-AE" sz="1200" i="0" kern="1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𝜕</m:t>
                          </m:r>
                          <m:r>
                            <a:rPr lang="ar-AE" sz="1200" i="1" kern="1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𝑂</m:t>
                          </m:r>
                        </m:num>
                        <m:den>
                          <m:r>
                            <a:rPr lang="ar-AE" sz="1200" i="0" kern="1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𝜕</m:t>
                          </m:r>
                          <m:sSub>
                            <m:sSubPr>
                              <m:ctrlPr>
                                <a:rPr lang="ar-AE" sz="1200" i="1" kern="1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lang="ar-AE" sz="1200" i="1" kern="1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ar-AE" sz="1200" i="0" kern="1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ar-AE" sz="1200" i="0" kern="12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lang="ar-AE" sz="1200" i="1" kern="1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lang="ar-AE" sz="1200" i="0" kern="1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𝜕</m:t>
                          </m:r>
                          <m:r>
                            <a:rPr lang="ar-AE" sz="1200" i="1" kern="1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𝐸</m:t>
                          </m:r>
                        </m:num>
                        <m:den>
                          <m:r>
                            <a:rPr lang="ar-AE" sz="1200" i="0" kern="1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𝜕</m:t>
                          </m:r>
                          <m:r>
                            <a:rPr lang="ar-AE" sz="1200" i="1" kern="1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𝑂</m:t>
                          </m:r>
                        </m:den>
                      </m:f>
                      <m:r>
                        <a:rPr lang="ar-AE" sz="1200" i="0" kern="12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⋅</m:t>
                      </m:r>
                      <m:sSub>
                        <m:sSubPr>
                          <m:ctrlPr>
                            <a:rPr lang="ar-AE" sz="1200" i="1" kern="1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lang="ar-AE" sz="1200" i="1" kern="1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𝑥</m:t>
                          </m:r>
                        </m:e>
                        <m:sub>
                          <m:r>
                            <a:rPr lang="ar-AE" sz="1200" i="0" kern="1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ar-AE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ar-AE" sz="1200" i="1" kern="1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lang="ar-AE" sz="1200" kern="1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𝜕</m:t>
                          </m:r>
                          <m:r>
                            <a:rPr lang="ar-AE" sz="1200" i="1" kern="1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𝐸</m:t>
                          </m:r>
                        </m:num>
                        <m:den>
                          <m:r>
                            <a:rPr lang="ar-AE" sz="1200" i="0" kern="1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𝜕</m:t>
                          </m:r>
                          <m:r>
                            <a:rPr lang="ar-AE" sz="1200" i="1" kern="1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𝑏</m:t>
                          </m:r>
                        </m:den>
                      </m:f>
                      <m:r>
                        <a:rPr lang="ar-AE" sz="1200" i="0" kern="12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lang="ar-AE" sz="1200" i="1" kern="1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lang="ar-AE" sz="1200" i="0" kern="1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𝜕</m:t>
                          </m:r>
                          <m:r>
                            <a:rPr lang="ar-AE" sz="1200" i="1" kern="1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𝐸</m:t>
                          </m:r>
                        </m:num>
                        <m:den>
                          <m:r>
                            <a:rPr lang="ar-AE" sz="1200" i="0" kern="1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𝜕</m:t>
                          </m:r>
                          <m:r>
                            <a:rPr lang="ar-AE" sz="1200" i="1" kern="1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𝑂</m:t>
                          </m:r>
                        </m:den>
                      </m:f>
                      <m:r>
                        <a:rPr lang="ar-AE" sz="1200" i="0" kern="12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⋅</m:t>
                      </m:r>
                      <m:f>
                        <m:fPr>
                          <m:ctrlPr>
                            <a:rPr lang="ar-AE" sz="1200" i="1" kern="1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lang="ar-AE" sz="1200" i="0" kern="1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𝜕</m:t>
                          </m:r>
                          <m:r>
                            <a:rPr lang="ar-AE" sz="1200" i="1" kern="1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𝑂</m:t>
                          </m:r>
                        </m:num>
                        <m:den>
                          <m:r>
                            <a:rPr lang="ar-AE" sz="1200" i="0" kern="1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𝜕</m:t>
                          </m:r>
                          <m:r>
                            <a:rPr lang="ar-AE" sz="1200" i="1" kern="1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𝑏</m:t>
                          </m:r>
                        </m:den>
                      </m:f>
                      <m:r>
                        <a:rPr lang="ar-AE" sz="1200" i="0" kern="12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lang="ar-AE" sz="1200" i="1" kern="1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lang="ar-AE" sz="1200" i="0" kern="1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𝜕</m:t>
                          </m:r>
                          <m:r>
                            <a:rPr lang="ar-AE" sz="1200" i="1" kern="1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𝐸</m:t>
                          </m:r>
                        </m:num>
                        <m:den>
                          <m:r>
                            <a:rPr lang="ar-AE" sz="1200" i="0" kern="1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𝜕</m:t>
                          </m:r>
                          <m:r>
                            <a:rPr lang="ar-AE" sz="1200" i="1" kern="1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𝑂</m:t>
                          </m:r>
                        </m:den>
                      </m:f>
                      <m:r>
                        <a:rPr lang="ar-AE" sz="1200" i="0" kern="12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⋅1</m:t>
                      </m:r>
                    </m:oMath>
                  </m:oMathPara>
                </a14:m>
                <a:endParaRPr lang="ar-AE" dirty="0"/>
              </a:p>
              <a:p>
                <a:r>
                  <a:rPr lang="zh-CN" altLang="en-US" dirty="0"/>
                  <a:t>若用</a:t>
                </a:r>
                <a:r>
                  <a:rPr lang="zh-CN" altLang="en-US" b="1" dirty="0"/>
                  <a:t>平方误差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a:rPr lang="zh-CN" altLang="en-US" sz="1200" i="1" kern="1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𝐸</m:t>
                    </m:r>
                    <m:r>
                      <a:rPr lang="en-US" altLang="zh-CN" sz="1200" i="0" kern="1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f>
                      <m:fPr>
                        <m:ctrlPr>
                          <a:rPr lang="ar-AE" sz="120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Pr>
                      <m:num>
                        <m:r>
                          <a:rPr lang="ar-AE" sz="1200" i="0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</m:t>
                        </m:r>
                      </m:num>
                      <m:den>
                        <m:r>
                          <a:rPr lang="ar-AE" sz="1200" i="0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den>
                    </m:f>
                    <m:d>
                      <m:dPr>
                        <m:endChr m:val=""/>
                        <m:ctrlPr>
                          <a:rPr lang="ar-AE" sz="120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lang="ar-AE" sz="120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𝑂</m:t>
                        </m:r>
                        <m:r>
                          <a:rPr lang="ar-AE" sz="1200" i="0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−</m:t>
                        </m:r>
                        <m:r>
                          <a:rPr lang="ar-AE" sz="120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𝑦</m:t>
                        </m:r>
                        <m:sSup>
                          <m:sSupPr>
                            <m:ctrlPr>
                              <a:rPr lang="ar-AE" sz="1200" i="1" kern="12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pPr>
                          <m:e>
                            <m:d>
                              <m:dPr>
                                <m:begChr m:val=""/>
                                <m:endChr m:val=""/>
                                <m:ctrlPr>
                                  <a:rPr lang="ar-AE" sz="1200" i="1" kern="12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dPr>
                              <m:e>
                                <m:r>
                                  <a:rPr lang="ar-AE" sz="1200" i="0" kern="12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)</m:t>
                                </m:r>
                              </m:e>
                            </m:d>
                          </m:e>
                          <m:sup>
                            <m:r>
                              <a:rPr lang="ar-AE" sz="1200" i="0" kern="12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ar-AE" dirty="0"/>
                  <a:t>，</a:t>
                </a:r>
                <a:r>
                  <a:rPr lang="zh-CN" altLang="en-US" dirty="0"/>
                  <a:t>则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ar-AE" sz="1200" i="1" kern="1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lang="ar-AE" sz="1200" kern="1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𝜕</m:t>
                          </m:r>
                          <m:r>
                            <a:rPr lang="ar-AE" sz="1200" i="1" kern="1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𝐸</m:t>
                          </m:r>
                        </m:num>
                        <m:den>
                          <m:r>
                            <a:rPr lang="ar-AE" sz="1200" i="0" kern="1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𝜕</m:t>
                          </m:r>
                          <m:r>
                            <a:rPr lang="ar-AE" sz="1200" i="1" kern="1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𝑂</m:t>
                          </m:r>
                        </m:den>
                      </m:f>
                      <m:r>
                        <a:rPr lang="ar-AE" sz="1200" i="0" kern="12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lang="ar-AE" sz="1200" i="1" kern="12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𝑂</m:t>
                      </m:r>
                      <m:r>
                        <a:rPr lang="ar-AE" sz="1200" i="0" kern="12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−</m:t>
                      </m:r>
                      <m:r>
                        <a:rPr lang="ar-AE" sz="1200" i="1" kern="12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𝑦</m:t>
                      </m:r>
                    </m:oMath>
                  </m:oMathPara>
                </a14:m>
                <a:endParaRPr lang="ar-AE" dirty="0"/>
              </a:p>
              <a:p>
                <a:r>
                  <a:rPr lang="zh-CN" altLang="en-US" dirty="0"/>
                  <a:t>于是得到常见的一步更新式：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rderBox>
                        <m:borderBoxPr>
                          <m:ctrlPr>
                            <a:rPr lang="ar-AE" sz="1200" b="0" i="1" kern="1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borderBoxPr>
                        <m:e>
                          <m:r>
                            <m:rPr>
                              <m:nor/>
                            </m:rPr>
                            <a:rPr lang="ar-AE" b="0"/>
                            <m:t> </m:t>
                          </m:r>
                          <m:sSub>
                            <m:sSubPr>
                              <m:ctrlPr>
                                <a:rPr lang="ar-AE" sz="1200" b="0" i="1" kern="1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lang="ar-AE" b="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ar-AE" sz="1200" b="0" i="0" kern="1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</m:sub>
                          </m:sSub>
                          <m:r>
                            <a:rPr lang="ar-AE" sz="1200" b="0" i="0" kern="1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←</m:t>
                          </m:r>
                          <m:sSub>
                            <m:sSubPr>
                              <m:ctrlPr>
                                <a:rPr lang="ar-AE" sz="1200" b="0" i="1" kern="1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lang="ar-AE" sz="1200" b="0" i="1" kern="1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ar-AE" sz="1200" b="0" i="0" kern="1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</m:sub>
                          </m:sSub>
                          <m:r>
                            <a:rPr lang="ar-AE" sz="1200" b="0" i="0" kern="1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</m:t>
                          </m:r>
                          <m:r>
                            <a:rPr lang="ar-AE" sz="1200" b="0" i="1" kern="1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𝛼</m:t>
                          </m:r>
                          <m:d>
                            <m:dPr>
                              <m:ctrlPr>
                                <a:rPr lang="ar-AE" sz="1200" b="0" i="1" kern="1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lang="ar-AE" sz="1200" b="0" i="1" kern="1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𝑂</m:t>
                              </m:r>
                              <m:r>
                                <a:rPr lang="ar-AE" sz="1200" b="0" i="0" kern="1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−</m:t>
                              </m:r>
                              <m:r>
                                <a:rPr lang="ar-AE" sz="1200" b="0" i="1" kern="1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𝑦</m:t>
                              </m:r>
                            </m:e>
                          </m:d>
                          <m:sSub>
                            <m:sSubPr>
                              <m:ctrlPr>
                                <a:rPr lang="ar-AE" sz="1200" b="0" i="1" kern="1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lang="ar-AE" sz="1200" b="0" i="1" kern="1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ar-AE" sz="1200" b="0" i="0" kern="1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</m:sub>
                          </m:sSub>
                          <m:r>
                            <a:rPr lang="ar-AE" sz="1200" b="0" i="0" kern="1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, </m:t>
                          </m:r>
                          <m:r>
                            <a:rPr lang="ar-AE" sz="1200" b="0" i="1" kern="1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𝑏</m:t>
                          </m:r>
                          <m:r>
                            <a:rPr lang="ar-AE" sz="1200" b="0" i="0" kern="1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←</m:t>
                          </m:r>
                          <m:r>
                            <a:rPr lang="ar-AE" sz="1200" b="0" i="1" kern="1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𝑏</m:t>
                          </m:r>
                          <m:r>
                            <a:rPr lang="ar-AE" sz="1200" b="0" i="0" kern="1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</m:t>
                          </m:r>
                          <m:r>
                            <a:rPr lang="ar-AE" sz="1200" b="0" i="1" kern="1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𝛼</m:t>
                          </m:r>
                          <m:d>
                            <m:dPr>
                              <m:ctrlPr>
                                <a:rPr lang="ar-AE" sz="1200" b="0" i="1" kern="1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lang="ar-AE" sz="1200" b="0" i="1" kern="1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𝑂</m:t>
                              </m:r>
                              <m:r>
                                <a:rPr lang="ar-AE" sz="1200" b="0" i="0" kern="1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−</m:t>
                              </m:r>
                              <m:r>
                                <a:rPr lang="ar-AE" sz="1200" b="0" i="1" kern="1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𝑦</m:t>
                              </m:r>
                            </m:e>
                          </m:d>
                          <m:r>
                            <m:rPr>
                              <m:nor/>
                            </m:rPr>
                            <a:rPr lang="ar-AE" sz="1200" b="0" i="1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m:t> </m:t>
                          </m:r>
                        </m:e>
                      </m:borderBox>
                    </m:oMath>
                  </m:oMathPara>
                </a14:m>
                <a:endParaRPr lang="ar-AE" b="0" dirty="0"/>
              </a:p>
              <a:p>
                <a:r>
                  <a:rPr lang="zh-CN" altLang="en-US" dirty="0"/>
                  <a:t>直觉：</a:t>
                </a:r>
              </a:p>
              <a:p>
                <a14:m>
                  <m:oMath xmlns:m="http://schemas.openxmlformats.org/officeDocument/2006/math">
                    <m:r>
                      <a:rPr lang="zh-CN" altLang="en-US" sz="1200" i="1" kern="1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𝑂</m:t>
                    </m:r>
                    <m:r>
                      <a:rPr lang="zh-CN" altLang="en-US" sz="1200" i="0" kern="1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−</m:t>
                    </m:r>
                    <m:r>
                      <a:rPr lang="zh-CN" altLang="en-US" sz="1200" i="1" kern="1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𝑦</m:t>
                    </m:r>
                  </m:oMath>
                </a14:m>
                <a:r>
                  <a:rPr lang="zh-CN" altLang="en-US" dirty="0"/>
                  <a:t>是“预测偏差”；</a:t>
                </a:r>
              </a:p>
              <a:p>
                <a:r>
                  <a:rPr lang="zh-CN" altLang="en-US" dirty="0"/>
                  <a:t>乘上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120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lang="ar-AE" sz="120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𝑥</m:t>
                        </m:r>
                      </m:e>
                      <m:sub>
                        <m:r>
                          <a:rPr lang="ar-AE" sz="1200" i="0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</m:t>
                        </m:r>
                      </m:sub>
                    </m:sSub>
                  </m:oMath>
                </a14:m>
                <a:r>
                  <a:rPr lang="ar-AE" dirty="0"/>
                  <a:t>（</a:t>
                </a:r>
                <a:r>
                  <a:rPr lang="zh-CN" altLang="en-US" dirty="0"/>
                  <a:t>或 </a:t>
                </a:r>
                <a:r>
                  <a:rPr lang="en-US" altLang="zh-CN" dirty="0"/>
                  <a:t>1</a:t>
                </a:r>
                <a:r>
                  <a:rPr lang="zh-CN" altLang="en-US" dirty="0"/>
                  <a:t>）就是该参数对输出的影响强度；</a:t>
                </a:r>
              </a:p>
              <a:p>
                <a:r>
                  <a:rPr lang="zh-CN" altLang="en-US" dirty="0"/>
                  <a:t>用学习率 </a:t>
                </a:r>
                <a14:m>
                  <m:oMath xmlns:m="http://schemas.openxmlformats.org/officeDocument/2006/math">
                    <m:r>
                      <a:rPr lang="zh-CN" altLang="en-US" sz="1200" i="1" kern="1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𝛼</m:t>
                    </m:r>
                  </m:oMath>
                </a14:m>
                <a:r>
                  <a:rPr lang="zh-CN" altLang="en-US" dirty="0"/>
                  <a:t>（这里 </a:t>
                </a:r>
                <a:r>
                  <a:rPr lang="en-US" altLang="zh-CN" dirty="0"/>
                  <a:t>0.1</a:t>
                </a:r>
                <a:r>
                  <a:rPr lang="zh-CN" altLang="en-US" dirty="0"/>
                  <a:t>）控制步长，沿</a:t>
                </a:r>
                <a:r>
                  <a:rPr lang="zh-CN" altLang="en-US" b="1" dirty="0"/>
                  <a:t>负梯度方向</a:t>
                </a:r>
                <a:r>
                  <a:rPr lang="zh-CN" altLang="en-US" dirty="0"/>
                  <a:t>把参数往“让误差变小”的方向推一点点。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这是在说明</a:t>
                </a:r>
                <a:r>
                  <a:rPr lang="zh-CN" altLang="en-US" b="1" dirty="0"/>
                  <a:t>用梯度下降（</a:t>
                </a:r>
                <a:r>
                  <a:rPr lang="en-US" b="1" dirty="0"/>
                  <a:t>Gradient Descent）</a:t>
                </a:r>
                <a:r>
                  <a:rPr lang="zh-CN" altLang="en-US" b="1" dirty="0"/>
                  <a:t>更新权重</a:t>
                </a:r>
                <a:r>
                  <a:rPr lang="zh-CN" altLang="en-US" dirty="0"/>
                  <a:t>，并用**链式法则（</a:t>
                </a:r>
                <a:r>
                  <a:rPr lang="en-US" dirty="0"/>
                  <a:t>chain rule）**</a:t>
                </a:r>
                <a:r>
                  <a:rPr lang="zh-CN" altLang="en-US" dirty="0"/>
                  <a:t>把“损失对参数的导数”拆开来算。</a:t>
                </a:r>
              </a:p>
              <a:p>
                <a:r>
                  <a:rPr lang="zh-CN" altLang="en-US" b="1" dirty="0"/>
                  <a:t>模型</a:t>
                </a:r>
              </a:p>
              <a:p>
                <a:r>
                  <a:rPr lang="zh-CN" altLang="en-US" dirty="0"/>
                  <a:t>右图是一个最简单的“单神经元</a:t>
                </a:r>
                <a:r>
                  <a:rPr lang="en-US" altLang="zh-CN" dirty="0"/>
                  <a:t>/</a:t>
                </a:r>
                <a:r>
                  <a:rPr lang="zh-CN" altLang="en-US" dirty="0"/>
                  <a:t>线性回归”：</a:t>
                </a:r>
              </a:p>
              <a:p>
                <a:r>
                  <a:rPr lang="zh-CN" altLang="en-US" sz="120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𝑂</a:t>
                </a:r>
                <a:r>
                  <a:rPr lang="en-US" altLang="zh-CN" sz="120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=</a:t>
                </a:r>
                <a:r>
                  <a:rPr lang="ar-AE" sz="120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𝑥_1 𝑤_1+𝑏 (</a:t>
                </a:r>
                <a:r>
                  <a:rPr lang="zh-CN" altLang="en-US" sz="1200" b="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"无激活函数</a:t>
                </a:r>
                <a:r>
                  <a:rPr lang="ar-AE" altLang="zh-CN" sz="1200" b="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" )</a:t>
                </a:r>
                <a:endParaRPr lang="ar-AE" b="0" dirty="0"/>
              </a:p>
              <a:p>
                <a:r>
                  <a:rPr lang="zh-CN" altLang="en-US" dirty="0"/>
                  <a:t>损失（误差）记为 </a:t>
                </a:r>
                <a:r>
                  <a:rPr lang="zh-CN" altLang="en-US" sz="120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𝐸</a:t>
                </a:r>
                <a:r>
                  <a:rPr lang="zh-CN" altLang="en-US" dirty="0"/>
                  <a:t>（比如平方误差）。</a:t>
                </a:r>
              </a:p>
              <a:p>
                <a:r>
                  <a:rPr lang="zh-CN" altLang="en-US" b="1" dirty="0"/>
                  <a:t>更新公式（学习率 </a:t>
                </a:r>
                <a:r>
                  <a:rPr lang="en-US" altLang="zh-CN" b="1" dirty="0"/>
                  <a:t>= 0.1</a:t>
                </a:r>
                <a:r>
                  <a:rPr lang="zh-CN" altLang="en-US" b="1" dirty="0"/>
                  <a:t>）</a:t>
                </a:r>
              </a:p>
              <a:p>
                <a:r>
                  <a:rPr lang="ar-AE" sz="120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𝑤_1^</a:t>
                </a:r>
                <a:r>
                  <a:rPr lang="en-US" sz="1200" b="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"new</a:t>
                </a:r>
                <a:r>
                  <a:rPr lang="ar-AE" sz="1200" b="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" =𝑤_1^</a:t>
                </a:r>
                <a:r>
                  <a:rPr lang="en-US" sz="1200" b="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"old</a:t>
                </a:r>
                <a:r>
                  <a:rPr lang="ar-AE" sz="1200" b="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" −𝛼 ∂𝐸/(∂𝑤_1 ), 𝑏^</a:t>
                </a:r>
                <a:r>
                  <a:rPr lang="en-US" sz="1200" b="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"new</a:t>
                </a:r>
                <a:r>
                  <a:rPr lang="ar-AE" sz="1200" b="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" =𝑏^</a:t>
                </a:r>
                <a:r>
                  <a:rPr lang="en-US" sz="1200" b="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"old</a:t>
                </a:r>
                <a:r>
                  <a:rPr lang="ar-AE" sz="1200" b="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" −𝛼 ∂𝐸/∂𝑏</a:t>
                </a:r>
                <a:endParaRPr lang="ar-AE" b="0" dirty="0"/>
              </a:p>
              <a:p>
                <a:r>
                  <a:rPr lang="zh-CN" altLang="en-US" b="1" dirty="0"/>
                  <a:t>用链式法则求梯度</a:t>
                </a:r>
              </a:p>
              <a:p>
                <a:r>
                  <a:rPr lang="ar-AE" sz="120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∂𝐸/(∂𝑤_1 )=∂𝐸/∂𝑂⋅∂𝑂/(∂𝑤_1 )=∂𝐸/∂𝑂⋅𝑥_1</a:t>
                </a:r>
                <a:endParaRPr lang="ar-AE" dirty="0"/>
              </a:p>
              <a:p>
                <a:r>
                  <a:rPr lang="ar-AE" sz="120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∂𝐸/∂𝑏=∂𝐸/∂𝑂⋅∂𝑂/∂𝑏=∂𝐸/∂𝑂⋅1</a:t>
                </a:r>
                <a:endParaRPr lang="ar-AE" dirty="0"/>
              </a:p>
              <a:p>
                <a:r>
                  <a:rPr lang="zh-CN" altLang="en-US" dirty="0"/>
                  <a:t>若用</a:t>
                </a:r>
                <a:r>
                  <a:rPr lang="zh-CN" altLang="en-US" b="1" dirty="0"/>
                  <a:t>平方误差</a:t>
                </a:r>
                <a:r>
                  <a:rPr lang="zh-CN" altLang="en-US" dirty="0"/>
                  <a:t> </a:t>
                </a:r>
                <a:r>
                  <a:rPr lang="zh-CN" altLang="en-US" sz="120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𝐸</a:t>
                </a:r>
                <a:r>
                  <a:rPr lang="en-US" altLang="zh-CN" sz="120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=</a:t>
                </a:r>
                <a:r>
                  <a:rPr lang="ar-AE" sz="120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1/2 (𝑂−𝑦├ )┤^2 ┤</a:t>
                </a:r>
                <a:r>
                  <a:rPr lang="ar-AE" dirty="0"/>
                  <a:t>，</a:t>
                </a:r>
                <a:r>
                  <a:rPr lang="zh-CN" altLang="en-US" dirty="0"/>
                  <a:t>则</a:t>
                </a:r>
              </a:p>
              <a:p>
                <a:r>
                  <a:rPr lang="ar-AE" sz="120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∂𝐸/∂𝑂=𝑂−𝑦</a:t>
                </a:r>
                <a:endParaRPr lang="ar-AE" dirty="0"/>
              </a:p>
              <a:p>
                <a:r>
                  <a:rPr lang="zh-CN" altLang="en-US" dirty="0"/>
                  <a:t>于是得到常见的一步更新式：</a:t>
                </a:r>
              </a:p>
              <a:p>
                <a:r>
                  <a:rPr lang="ar-AE" sz="1200" b="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▭("</a:t>
                </a:r>
                <a:r>
                  <a:rPr lang="ar-AE" b="0" i="0"/>
                  <a:t> </a:t>
                </a:r>
                <a:r>
                  <a:rPr lang="ar-AE" sz="1200" b="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" </a:t>
                </a:r>
                <a:r>
                  <a:rPr lang="ar-AE" b="0" i="0"/>
                  <a:t>𝑤</a:t>
                </a:r>
                <a:r>
                  <a:rPr lang="ar-AE" sz="1200" b="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_1←𝑤_1−𝛼(𝑂−𝑦) 𝑥_1, 𝑏←𝑏−𝛼(𝑂−𝑦)" " )</a:t>
                </a:r>
                <a:endParaRPr lang="ar-AE" b="0" dirty="0"/>
              </a:p>
              <a:p>
                <a:r>
                  <a:rPr lang="zh-CN" altLang="en-US" dirty="0"/>
                  <a:t>直觉：</a:t>
                </a:r>
              </a:p>
              <a:p>
                <a:r>
                  <a:rPr lang="zh-CN" altLang="en-US" sz="120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𝑂−𝑦</a:t>
                </a:r>
                <a:r>
                  <a:rPr lang="zh-CN" altLang="en-US" dirty="0"/>
                  <a:t>是“预测偏差”；</a:t>
                </a:r>
              </a:p>
              <a:p>
                <a:r>
                  <a:rPr lang="zh-CN" altLang="en-US" dirty="0"/>
                  <a:t>乘上 </a:t>
                </a:r>
                <a:r>
                  <a:rPr lang="ar-AE" sz="120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𝑥_1</a:t>
                </a:r>
                <a:r>
                  <a:rPr lang="ar-AE" dirty="0"/>
                  <a:t>（</a:t>
                </a:r>
                <a:r>
                  <a:rPr lang="zh-CN" altLang="en-US" dirty="0"/>
                  <a:t>或 </a:t>
                </a:r>
                <a:r>
                  <a:rPr lang="en-US" altLang="zh-CN" dirty="0"/>
                  <a:t>1</a:t>
                </a:r>
                <a:r>
                  <a:rPr lang="zh-CN" altLang="en-US" dirty="0"/>
                  <a:t>）就是该参数对输出的影响强度；</a:t>
                </a:r>
              </a:p>
              <a:p>
                <a:r>
                  <a:rPr lang="zh-CN" altLang="en-US" dirty="0"/>
                  <a:t>用学习率 </a:t>
                </a:r>
                <a:r>
                  <a:rPr lang="zh-CN" altLang="en-US" sz="120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𝛼</a:t>
                </a:r>
                <a:r>
                  <a:rPr lang="zh-CN" altLang="en-US" dirty="0"/>
                  <a:t>（这里 </a:t>
                </a:r>
                <a:r>
                  <a:rPr lang="en-US" altLang="zh-CN" dirty="0"/>
                  <a:t>0.1</a:t>
                </a:r>
                <a:r>
                  <a:rPr lang="zh-CN" altLang="en-US" dirty="0"/>
                  <a:t>）控制步长，沿</a:t>
                </a:r>
                <a:r>
                  <a:rPr lang="zh-CN" altLang="en-US" b="1" dirty="0"/>
                  <a:t>负梯度方向</a:t>
                </a:r>
                <a:r>
                  <a:rPr lang="zh-CN" altLang="en-US" dirty="0"/>
                  <a:t>把参数往“让误差变小”的方向推一点点。</a:t>
                </a:r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928494-E6BA-4A26-84EE-8420C225A916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9151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521D3B-C6BC-FC06-22D8-609CBCD4DA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DCFC6C-3C9F-1C88-55EE-C07C1BBECE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F5DFB3-BC5F-0370-6752-61EBF4369C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44C9E-67EC-4B19-A5DC-B342A3384925}" type="datetimeFigureOut">
              <a:rPr lang="en-US" smtClean="0"/>
              <a:t>9/22/25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3E8004-55CE-244A-02AD-D9D44BA80B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A3C46B-B664-AE3D-D8E9-BDDC579302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CDE88-DB29-45BA-A779-09A2D3C05C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9883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ABE825-0DB0-D818-C1B3-9934C0BFF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715ACAB-59D8-E46F-019D-3331382A97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F96C24-DDFA-D1C6-618C-8C10644847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44C9E-67EC-4B19-A5DC-B342A3384925}" type="datetimeFigureOut">
              <a:rPr lang="en-US" smtClean="0"/>
              <a:t>9/22/25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6858C8-3BC5-5D9B-9109-1F990766BC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375EFB-A31C-4F86-F68C-85E75070E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CDE88-DB29-45BA-A779-09A2D3C05C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1928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F38572C-F152-CADA-EE4C-7CB28D7C632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46A3F3E-D6BF-99D9-AF2F-14DA4DFFE5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C49CF2-860B-EA46-F992-899B620197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44C9E-67EC-4B19-A5DC-B342A3384925}" type="datetimeFigureOut">
              <a:rPr lang="en-US" smtClean="0"/>
              <a:t>9/22/25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E83ADB-5B01-CA36-70DC-5225E627A2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31F1F1-91E8-1CD6-35C6-AB9BED538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CDE88-DB29-45BA-A779-09A2D3C05C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0935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292513"/>
            <a:ext cx="10364451" cy="1122819"/>
          </a:xfrm>
        </p:spPr>
        <p:txBody>
          <a:bodyPr/>
          <a:lstStyle>
            <a:lvl1pPr>
              <a:defRPr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1566408"/>
            <a:ext cx="10363826" cy="4224792"/>
          </a:xfrm>
        </p:spPr>
        <p:txBody>
          <a:bodyPr/>
          <a:lstStyle>
            <a:lvl1pPr marL="228600" indent="-228600">
              <a:buFont typeface="Wingdings" panose="05000000000000000000" pitchFamily="2" charset="2"/>
              <a:buChar char="§"/>
              <a:defRPr sz="2800" cap="none" baseline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685800" indent="-228600">
              <a:buFont typeface="Courier New" panose="02070309020205020404" pitchFamily="49" charset="0"/>
              <a:buChar char="o"/>
              <a:defRPr sz="2400" cap="none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143000" indent="-228600">
              <a:buFont typeface="Wingdings" panose="05000000000000000000" pitchFamily="2" charset="2"/>
              <a:buChar char="v"/>
              <a:defRPr sz="2000" cap="none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600200" indent="-228600">
              <a:buFont typeface="Wingdings" panose="05000000000000000000" pitchFamily="2" charset="2"/>
              <a:buChar char="q"/>
              <a:defRPr sz="2000" cap="none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 sz="1800"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2626440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413536" y="20647"/>
            <a:ext cx="10972800" cy="92480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idx="1"/>
          </p:nvPr>
        </p:nvSpPr>
        <p:spPr>
          <a:xfrm>
            <a:off x="573952" y="1203159"/>
            <a:ext cx="10972800" cy="4921064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667">
                <a:solidFill>
                  <a:schemeClr val="accent3"/>
                </a:solidFill>
              </a:defRPr>
            </a:lvl2pPr>
            <a:lvl3pPr>
              <a:defRPr sz="2400"/>
            </a:lvl3pPr>
            <a:lvl4pPr>
              <a:defRPr sz="2133">
                <a:solidFill>
                  <a:schemeClr val="accent3"/>
                </a:solidFill>
              </a:defRPr>
            </a:lvl4pPr>
            <a:lvl5pPr>
              <a:defRPr sz="18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3550D6-6CE5-9FD3-22DE-C4C396E8974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737600" y="6265863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 smtClean="0">
                <a:solidFill>
                  <a:schemeClr val="accent5"/>
                </a:solidFill>
              </a:defRPr>
            </a:lvl1pPr>
          </a:lstStyle>
          <a:p>
            <a:pPr>
              <a:defRPr/>
            </a:pPr>
            <a:fld id="{74038169-5F6A-44B1-8C7B-DD1B91C1470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13131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1"/>
          <p:cNvSpPr>
            <a:spLocks noGrp="1"/>
          </p:cNvSpPr>
          <p:nvPr>
            <p:ph type="title"/>
          </p:nvPr>
        </p:nvSpPr>
        <p:spPr>
          <a:xfrm>
            <a:off x="761964" y="914400"/>
            <a:ext cx="10752704" cy="609600"/>
          </a:xfrm>
        </p:spPr>
        <p:txBody>
          <a:bodyPr/>
          <a:lstStyle>
            <a:lvl1pPr>
              <a:defRPr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6815867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0F58B6-08FC-9E8B-3799-2224C29C18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036A05-F4E0-3A0E-3A7E-3FA3E89730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C1186F-D24B-F49E-06AD-832C16E208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44C9E-67EC-4B19-A5DC-B342A3384925}" type="datetimeFigureOut">
              <a:rPr lang="en-US" smtClean="0"/>
              <a:t>9/22/25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83C40B-85FB-195C-43D7-A2DB13598A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7BE8AF-A8DF-6847-EE51-957FCCFF5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CDE88-DB29-45BA-A779-09A2D3C05C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5370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087005-76EF-8037-D06C-05E2E1AAD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E81416-18FD-0336-B08B-FACDB0D245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AAFB1D-7160-1DBD-F901-50DA3163AD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44C9E-67EC-4B19-A5DC-B342A3384925}" type="datetimeFigureOut">
              <a:rPr lang="en-US" smtClean="0"/>
              <a:t>9/22/25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6D82A6-24AD-EBE3-8B6F-900D743097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2579E2-BE4A-53B2-5B9E-3AA0F3030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CDE88-DB29-45BA-A779-09A2D3C05C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9186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7AD782-06FC-3D2C-F3E6-DAD479D5D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EC89E-0AE0-4086-FA0B-306580AC8A6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D9F7C5-C1A5-8E62-19DF-501FAAB08C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BFB5A8-E160-3FB7-B348-36FD5305F8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44C9E-67EC-4B19-A5DC-B342A3384925}" type="datetimeFigureOut">
              <a:rPr lang="en-US" smtClean="0"/>
              <a:t>9/22/25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A0A082-6563-541A-EF9D-00307129F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990DEF-9181-BF3B-ED20-B3A5C0901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CDE88-DB29-45BA-A779-09A2D3C05C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4029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4339C-319F-0371-36B1-548CA5C149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A51DE3-1DED-E94C-3C63-8C83F9E27E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7CFA07-3138-4280-073D-3D2A4631EF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DC03DC2-C102-E6EA-3F78-54DFCDED52A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BAB7BAF-0E24-876B-5D71-5492D0A1159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74C2687-B5AC-861C-AA7C-FE8336CC55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44C9E-67EC-4B19-A5DC-B342A3384925}" type="datetimeFigureOut">
              <a:rPr lang="en-US" smtClean="0"/>
              <a:t>9/22/25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2F05E1D-822F-FE01-95BF-C54A4561F1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5859D88-F094-A075-C5FA-85C76C6E9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CDE88-DB29-45BA-A779-09A2D3C05C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8561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3F66E-2951-4904-B2FF-EE5004218B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14030F7-2231-9BB0-7DD0-80B769528D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44C9E-67EC-4B19-A5DC-B342A3384925}" type="datetimeFigureOut">
              <a:rPr lang="en-US" smtClean="0"/>
              <a:t>9/22/25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2CFCC7-E9D7-389D-A9F2-BF3702F2B8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082226-E293-779D-A39C-D363A2CF1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CDE88-DB29-45BA-A779-09A2D3C05C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2616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F0D2DFD-99BA-0C5E-9DD0-1A9E4CC802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44C9E-67EC-4B19-A5DC-B342A3384925}" type="datetimeFigureOut">
              <a:rPr lang="en-US" smtClean="0"/>
              <a:t>9/22/25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E894E2F-5617-DBA6-D862-4E1ACE5A81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E29932-CA1C-53DD-C61B-956FEE299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CDE88-DB29-45BA-A779-09A2D3C05C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4811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4DCCC-3791-2995-F49F-86147A7A65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0F0EC9-DA08-E62C-B2A5-14C20831E5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6B52FE-61CF-5C17-CA63-C645030947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6C4DD9-215B-8E68-F324-836E51AD61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44C9E-67EC-4B19-A5DC-B342A3384925}" type="datetimeFigureOut">
              <a:rPr lang="en-US" smtClean="0"/>
              <a:t>9/22/25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9185BE-F1EB-5AA0-2A29-5A35D7869B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5F6AFB-27BF-8869-D927-DCF473474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CDE88-DB29-45BA-A779-09A2D3C05C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1355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1283B-B205-E099-D5AC-F22BC7D5B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BB78F1F-66E7-8A9A-6D8A-0A31EADC096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6AE7DE-C471-B370-09EE-22185FBE17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59CDE1-D55C-6C28-4C9E-3F50CF6F90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44C9E-67EC-4B19-A5DC-B342A3384925}" type="datetimeFigureOut">
              <a:rPr lang="en-US" smtClean="0"/>
              <a:t>9/22/25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FE45DD-E3BA-4377-3304-43B1EEE262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B4124B-4680-CA32-4828-4406B0C5E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CDE88-DB29-45BA-A779-09A2D3C05C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576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133F6C-B596-A23C-B42F-FBB08EB573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BA5526-5D65-2572-31FF-EC7F4A91E6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88BB84-4C4C-A700-F513-C254E52DE8B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444C9E-67EC-4B19-A5DC-B342A3384925}" type="datetimeFigureOut">
              <a:rPr lang="en-US" smtClean="0"/>
              <a:t>9/22/25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2D2DC2-F17D-C574-A5E4-E877F7FD65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7522BE-90D2-DA1F-6FD8-7DE6C537E6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8CDE88-DB29-45BA-A779-09A2D3C05C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9674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2" r:id="rId12"/>
    <p:sldLayoutId id="2147483664" r:id="rId13"/>
    <p:sldLayoutId id="2147483665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1.png"/><Relationship Id="rId4" Type="http://schemas.openxmlformats.org/officeDocument/2006/relationships/image" Target="../media/image18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w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wm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1.png"/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.png"/><Relationship Id="rId5" Type="http://schemas.openxmlformats.org/officeDocument/2006/relationships/image" Target="../media/image531.png"/><Relationship Id="rId4" Type="http://schemas.openxmlformats.org/officeDocument/2006/relationships/image" Target="../media/image6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20.png"/><Relationship Id="rId4" Type="http://schemas.openxmlformats.org/officeDocument/2006/relationships/image" Target="../media/image41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7.png"/><Relationship Id="rId4" Type="http://schemas.openxmlformats.org/officeDocument/2006/relationships/image" Target="../media/image4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13" Type="http://schemas.openxmlformats.org/officeDocument/2006/relationships/image" Target="../media/image62.png"/><Relationship Id="rId3" Type="http://schemas.openxmlformats.org/officeDocument/2006/relationships/image" Target="../media/image58.png"/><Relationship Id="rId7" Type="http://schemas.openxmlformats.org/officeDocument/2006/relationships/image" Target="../media/image60.wmf"/><Relationship Id="rId12" Type="http://schemas.openxmlformats.org/officeDocument/2006/relationships/image" Target="../media/image6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Relationship Id="rId6" Type="http://schemas.openxmlformats.org/officeDocument/2006/relationships/oleObject" Target="../embeddings/oleObject3.bin"/><Relationship Id="rId11" Type="http://schemas.openxmlformats.org/officeDocument/2006/relationships/image" Target="../media/image60.png"/><Relationship Id="rId5" Type="http://schemas.openxmlformats.org/officeDocument/2006/relationships/image" Target="../media/image59.wmf"/><Relationship Id="rId10" Type="http://schemas.openxmlformats.org/officeDocument/2006/relationships/image" Target="../media/image101.png"/><Relationship Id="rId4" Type="http://schemas.openxmlformats.org/officeDocument/2006/relationships/oleObject" Target="../embeddings/oleObject2.bin"/><Relationship Id="rId9" Type="http://schemas.openxmlformats.org/officeDocument/2006/relationships/image" Target="../media/image61.wmf"/><Relationship Id="rId14" Type="http://schemas.openxmlformats.org/officeDocument/2006/relationships/image" Target="../media/image6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70.png"/><Relationship Id="rId4" Type="http://schemas.openxmlformats.org/officeDocument/2006/relationships/image" Target="../media/image69.wmf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50.png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5" Type="http://schemas.openxmlformats.org/officeDocument/2006/relationships/image" Target="../media/image80.png"/><Relationship Id="rId4" Type="http://schemas.openxmlformats.org/officeDocument/2006/relationships/image" Target="../media/image8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3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gif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gi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gif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36839-1615-D6B1-2E57-0ADDB3A93C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52575" y="1393825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Advanced Techniques with </a:t>
            </a:r>
            <a:br>
              <a:rPr lang="en-US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Large Language Models</a:t>
            </a:r>
            <a:br>
              <a:rPr lang="en-US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br>
              <a:rPr lang="en-US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sz="5300" dirty="0"/>
              <a:t>Lecture 2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7B08F6-CA66-E9B6-26EF-64525C3B6B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64013"/>
            <a:ext cx="9144000" cy="255111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Northeastern University</a:t>
            </a:r>
          </a:p>
          <a:p>
            <a:r>
              <a:rPr lang="en-US" dirty="0"/>
              <a:t>College of Engineering</a:t>
            </a:r>
          </a:p>
          <a:p>
            <a:r>
              <a:rPr lang="en-US" dirty="0"/>
              <a:t>Multidisciplinary Graduate Engineering Department</a:t>
            </a:r>
          </a:p>
          <a:p>
            <a:endParaRPr lang="en-US" dirty="0"/>
          </a:p>
          <a:p>
            <a:r>
              <a:rPr lang="en-US" sz="2000" dirty="0"/>
              <a:t>INFO 7374 – Fall 2025</a:t>
            </a:r>
          </a:p>
          <a:p>
            <a:r>
              <a:rPr lang="en-US" sz="2000" dirty="0"/>
              <a:t>Instructor: Abdolreza Mosaddegh</a:t>
            </a:r>
          </a:p>
        </p:txBody>
      </p:sp>
    </p:spTree>
    <p:extLst>
      <p:ext uri="{BB962C8B-B14F-4D97-AF65-F5344CB8AC3E}">
        <p14:creationId xmlns:p14="http://schemas.microsoft.com/office/powerpoint/2010/main" val="22069134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D175474-2869-2E7D-CAB2-CED6C68EB7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2458" y="5657813"/>
            <a:ext cx="4675152" cy="12001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4C34DEB-38D3-6CFD-DC24-E661EE8D4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Training a Neuron – 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5FA7A4-2655-CD4F-57CE-446484B62E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22625"/>
            <a:ext cx="10515600" cy="47385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The </a:t>
            </a:r>
            <a:r>
              <a:rPr lang="en-US" sz="2400" dirty="0">
                <a:solidFill>
                  <a:srgbClr val="C00000"/>
                </a:solidFill>
              </a:rPr>
              <a:t>objective</a:t>
            </a:r>
            <a:r>
              <a:rPr lang="en-US" sz="2400" dirty="0"/>
              <a:t> is to find </a:t>
            </a:r>
            <a:r>
              <a:rPr lang="en-US" sz="2400" dirty="0">
                <a:solidFill>
                  <a:srgbClr val="C00000"/>
                </a:solidFill>
              </a:rPr>
              <a:t>weights</a:t>
            </a:r>
            <a:r>
              <a:rPr lang="en-US" sz="2400" dirty="0"/>
              <a:t> and </a:t>
            </a:r>
            <a:r>
              <a:rPr lang="en-US" sz="2400" dirty="0">
                <a:solidFill>
                  <a:srgbClr val="C00000"/>
                </a:solidFill>
              </a:rPr>
              <a:t>biases</a:t>
            </a:r>
            <a:r>
              <a:rPr lang="en-US" sz="2400" dirty="0"/>
              <a:t> in a way that </a:t>
            </a:r>
            <a:r>
              <a:rPr lang="en-US" sz="2400" dirty="0">
                <a:solidFill>
                  <a:srgbClr val="C00000"/>
                </a:solidFill>
              </a:rPr>
              <a:t>minimizes the error </a:t>
            </a:r>
            <a:r>
              <a:rPr lang="en-US" sz="2400" dirty="0"/>
              <a:t>between the predicted and real (target) outputs. We need a</a:t>
            </a:r>
            <a:r>
              <a:rPr lang="en-US" sz="2400" dirty="0">
                <a:solidFill>
                  <a:srgbClr val="C00000"/>
                </a:solidFill>
              </a:rPr>
              <a:t> loss function </a:t>
            </a:r>
            <a:r>
              <a:rPr lang="en-US" sz="2400" dirty="0"/>
              <a:t>to quantify the error:</a:t>
            </a:r>
          </a:p>
          <a:p>
            <a:pPr>
              <a:buFont typeface="+mj-lt"/>
              <a:buAutoNum type="arabicPeriod"/>
            </a:pPr>
            <a:r>
              <a:rPr lang="en-US" sz="2400" b="1" dirty="0"/>
              <a:t>Regression Loss Functions</a:t>
            </a:r>
            <a:r>
              <a:rPr lang="en-US" sz="2400" dirty="0"/>
              <a:t>: used in regression applications; given an input, the model predicts a corresponding </a:t>
            </a:r>
            <a:r>
              <a:rPr lang="en-US" sz="2400" dirty="0">
                <a:solidFill>
                  <a:srgbClr val="C00000"/>
                </a:solidFill>
              </a:rPr>
              <a:t>continuous</a:t>
            </a:r>
            <a:r>
              <a:rPr lang="en-US" sz="2400" dirty="0"/>
              <a:t> value. </a:t>
            </a:r>
          </a:p>
          <a:p>
            <a:pPr marL="0" indent="0">
              <a:buNone/>
            </a:pPr>
            <a:r>
              <a:rPr lang="en-US" sz="2400" dirty="0"/>
              <a:t>   Examples: Sum of Squared Errors(</a:t>
            </a:r>
            <a:r>
              <a:rPr lang="en-US" sz="2400" dirty="0">
                <a:solidFill>
                  <a:srgbClr val="C00000"/>
                </a:solidFill>
              </a:rPr>
              <a:t>SSE</a:t>
            </a:r>
            <a:r>
              <a:rPr lang="en-US" sz="2400" dirty="0"/>
              <a:t>), Mean Squared Error (</a:t>
            </a:r>
            <a:r>
              <a:rPr lang="en-US" sz="2400" dirty="0">
                <a:solidFill>
                  <a:srgbClr val="C00000"/>
                </a:solidFill>
              </a:rPr>
              <a:t>MSE</a:t>
            </a:r>
            <a:r>
              <a:rPr lang="en-US" sz="2400" dirty="0"/>
              <a:t>)</a:t>
            </a:r>
          </a:p>
          <a:p>
            <a:pPr>
              <a:buFont typeface="+mj-lt"/>
              <a:buAutoNum type="arabicPeriod"/>
            </a:pPr>
            <a:endParaRPr lang="en-US" sz="2400" dirty="0">
              <a:solidFill>
                <a:srgbClr val="C00000"/>
              </a:solidFill>
            </a:endParaRPr>
          </a:p>
          <a:p>
            <a:pPr>
              <a:buFont typeface="+mj-lt"/>
              <a:buAutoNum type="arabicPeriod"/>
            </a:pPr>
            <a:r>
              <a:rPr lang="en-US" sz="2400" b="1" dirty="0"/>
              <a:t>Classification Loss Functions</a:t>
            </a:r>
            <a:r>
              <a:rPr lang="en-US" sz="2400" dirty="0"/>
              <a:t>: used in classification applications; given an input, the neural network produces probabilities of belonging to various </a:t>
            </a:r>
            <a:r>
              <a:rPr lang="en-US" sz="2400" dirty="0">
                <a:solidFill>
                  <a:srgbClr val="C00000"/>
                </a:solidFill>
              </a:rPr>
              <a:t>classes</a:t>
            </a:r>
            <a:r>
              <a:rPr lang="en-US" sz="2400" dirty="0"/>
              <a:t> (categorical values).</a:t>
            </a:r>
          </a:p>
          <a:p>
            <a:pPr marL="0" indent="0">
              <a:buNone/>
            </a:pPr>
            <a:r>
              <a:rPr lang="en-US" sz="2400" dirty="0"/>
              <a:t>   Example: </a:t>
            </a:r>
            <a:r>
              <a:rPr lang="en-US" sz="2400" dirty="0">
                <a:solidFill>
                  <a:srgbClr val="C00000"/>
                </a:solidFill>
              </a:rPr>
              <a:t>Binary Cross-Entropy </a:t>
            </a:r>
            <a:r>
              <a:rPr lang="en-US" sz="2400" dirty="0"/>
              <a:t>(Binary 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7934619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4C4DC6-188F-0CEF-0735-281491C308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0821DE-0571-EAEA-AF53-340BD7C983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870902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b="1" dirty="0"/>
              <a:t>Sum Squared Error</a:t>
            </a:r>
            <a:r>
              <a:rPr lang="en-US" sz="2400" dirty="0"/>
              <a:t>: </a:t>
            </a:r>
          </a:p>
          <a:p>
            <a:r>
              <a:rPr lang="en-US" sz="2400" dirty="0"/>
              <a:t>Commonly used in </a:t>
            </a:r>
            <a:r>
              <a:rPr lang="en-US" sz="2400" dirty="0">
                <a:solidFill>
                  <a:srgbClr val="C00000"/>
                </a:solidFill>
              </a:rPr>
              <a:t>regression</a:t>
            </a:r>
            <a:r>
              <a:rPr lang="en-US" sz="2400" dirty="0"/>
              <a:t> tasks, measuring the discrepancy between predicted values and actual values. </a:t>
            </a:r>
          </a:p>
          <a:p>
            <a:r>
              <a:rPr lang="en-US" sz="2400" dirty="0"/>
              <a:t>Due to squaring, emphasizing </a:t>
            </a:r>
            <a:r>
              <a:rPr lang="en-US" sz="2400" dirty="0">
                <a:solidFill>
                  <a:srgbClr val="C00000"/>
                </a:solidFill>
              </a:rPr>
              <a:t>larger errors </a:t>
            </a:r>
            <a:r>
              <a:rPr lang="en-US" sz="2400" dirty="0"/>
              <a:t>more than smaller ones due to squaring.</a:t>
            </a:r>
          </a:p>
          <a:p>
            <a:pPr marL="0" indent="0">
              <a:buNone/>
            </a:pPr>
            <a:endParaRPr lang="en-US" sz="24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sz="2400" b="1" dirty="0"/>
              <a:t>Binary Cross-Entropy</a:t>
            </a:r>
            <a:r>
              <a:rPr lang="en-US" sz="2400" dirty="0"/>
              <a:t>: </a:t>
            </a:r>
          </a:p>
          <a:p>
            <a:r>
              <a:rPr lang="en-US" sz="2400" dirty="0"/>
              <a:t>Often used in </a:t>
            </a:r>
            <a:r>
              <a:rPr lang="en-US" sz="2400" dirty="0">
                <a:solidFill>
                  <a:srgbClr val="C00000"/>
                </a:solidFill>
              </a:rPr>
              <a:t>binary classification </a:t>
            </a:r>
            <a:r>
              <a:rPr lang="en-US" sz="2400" dirty="0"/>
              <a:t>(labeled as 0 and 1) with activation functions like sigmoid</a:t>
            </a:r>
          </a:p>
          <a:p>
            <a:r>
              <a:rPr lang="en-US" sz="2400" dirty="0"/>
              <a:t> Cross-Entropy measures the </a:t>
            </a:r>
            <a:r>
              <a:rPr lang="en-US" sz="2400" dirty="0">
                <a:solidFill>
                  <a:srgbClr val="C00000"/>
                </a:solidFill>
              </a:rPr>
              <a:t>difference</a:t>
            </a:r>
            <a:r>
              <a:rPr lang="en-US" sz="2400" dirty="0"/>
              <a:t> between the </a:t>
            </a:r>
            <a:r>
              <a:rPr lang="en-US" sz="2400" dirty="0">
                <a:solidFill>
                  <a:srgbClr val="C00000"/>
                </a:solidFill>
              </a:rPr>
              <a:t>predicted</a:t>
            </a:r>
            <a:r>
              <a:rPr lang="en-US" sz="2400" dirty="0"/>
              <a:t> probabilities and the </a:t>
            </a:r>
            <a:r>
              <a:rPr lang="en-US" sz="2400" dirty="0">
                <a:solidFill>
                  <a:srgbClr val="C00000"/>
                </a:solidFill>
              </a:rPr>
              <a:t>true</a:t>
            </a:r>
            <a:r>
              <a:rPr lang="en-US" sz="2400" dirty="0"/>
              <a:t> labels</a:t>
            </a:r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DA43386-2D42-C683-3ED3-1CC7D841B6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3564" y="3016250"/>
            <a:ext cx="2027699" cy="7809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93AB077-0EF4-F135-A24C-0506756B96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5128" y="5847771"/>
            <a:ext cx="5876872" cy="92825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BE5FFA7-56FF-D350-60A1-E9CF68C250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29700" y="4132887"/>
            <a:ext cx="2324100" cy="19621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5C91FE-B118-2E5C-0C88-DE92A7BF29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12391" y="762963"/>
            <a:ext cx="2558717" cy="2185819"/>
          </a:xfrm>
          <a:prstGeom prst="rect">
            <a:avLst/>
          </a:prstGeom>
        </p:spPr>
      </p:pic>
      <p:sp>
        <p:nvSpPr>
          <p:cNvPr id="8" name="Arrow: Left 7">
            <a:extLst>
              <a:ext uri="{FF2B5EF4-FFF2-40B4-BE49-F238E27FC236}">
                <a16:creationId xmlns:a16="http://schemas.microsoft.com/office/drawing/2014/main" id="{64597D4F-25B0-5B01-6624-59DE6A62FE9C}"/>
              </a:ext>
            </a:extLst>
          </p:cNvPr>
          <p:cNvSpPr/>
          <p:nvPr/>
        </p:nvSpPr>
        <p:spPr>
          <a:xfrm>
            <a:off x="4318000" y="6189820"/>
            <a:ext cx="1997128" cy="303055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FDC75EC-A5D8-1780-8B7E-AA026021A7C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91920" y="6014692"/>
            <a:ext cx="2839720" cy="63201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D0EDC16-8A5D-5EBE-509F-E5B6817FED0F}"/>
              </a:ext>
            </a:extLst>
          </p:cNvPr>
          <p:cNvSpPr txBox="1"/>
          <p:nvPr/>
        </p:nvSpPr>
        <p:spPr>
          <a:xfrm>
            <a:off x="4474079" y="5951378"/>
            <a:ext cx="211328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</a:rPr>
              <a:t>For each prediction</a:t>
            </a:r>
          </a:p>
        </p:txBody>
      </p:sp>
    </p:spTree>
    <p:extLst>
      <p:ext uri="{BB962C8B-B14F-4D97-AF65-F5344CB8AC3E}">
        <p14:creationId xmlns:p14="http://schemas.microsoft.com/office/powerpoint/2010/main" val="1784993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29A55-6ED5-7974-5B91-7CEE5118D6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a Neuron – Regression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7954AE-0B82-C134-240C-6C144E1922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916920" cy="4829175"/>
          </a:xfrm>
        </p:spPr>
        <p:txBody>
          <a:bodyPr>
            <a:normAutofit/>
          </a:bodyPr>
          <a:lstStyle/>
          <a:p>
            <a:r>
              <a:rPr lang="en-US" dirty="0"/>
              <a:t>For a </a:t>
            </a:r>
            <a:r>
              <a:rPr lang="en-US" dirty="0">
                <a:solidFill>
                  <a:srgbClr val="C00000"/>
                </a:solidFill>
              </a:rPr>
              <a:t>single neuron</a:t>
            </a:r>
            <a:r>
              <a:rPr lang="en-US" dirty="0"/>
              <a:t>, loss function for </a:t>
            </a:r>
            <a:r>
              <a:rPr lang="en-US" dirty="0">
                <a:solidFill>
                  <a:srgbClr val="C00000"/>
                </a:solidFill>
              </a:rPr>
              <a:t>regression</a:t>
            </a:r>
            <a:r>
              <a:rPr lang="en-US" dirty="0"/>
              <a:t> task can be defined as: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pPr marL="0" indent="0">
              <a:buNone/>
            </a:pPr>
            <a:endParaRPr lang="en-US" sz="2800" dirty="0">
              <a:latin typeface="+mn-lt"/>
            </a:endParaRPr>
          </a:p>
          <a:p>
            <a:r>
              <a:rPr lang="en-US" sz="2800" dirty="0">
                <a:latin typeface="+mn-lt"/>
              </a:rPr>
              <a:t>In SSE </a:t>
            </a:r>
            <a:r>
              <a:rPr lang="en-US" sz="2800" dirty="0">
                <a:solidFill>
                  <a:srgbClr val="C00000"/>
                </a:solidFill>
                <a:latin typeface="+mn-lt"/>
              </a:rPr>
              <a:t>positive</a:t>
            </a:r>
            <a:r>
              <a:rPr lang="en-US" sz="2800" dirty="0">
                <a:latin typeface="+mn-lt"/>
              </a:rPr>
              <a:t> and </a:t>
            </a:r>
            <a:r>
              <a:rPr lang="en-US" sz="2800" dirty="0">
                <a:solidFill>
                  <a:srgbClr val="C00000"/>
                </a:solidFill>
                <a:latin typeface="+mn-lt"/>
              </a:rPr>
              <a:t>negative</a:t>
            </a:r>
            <a:r>
              <a:rPr lang="en-US" sz="2800" dirty="0">
                <a:latin typeface="+mn-lt"/>
              </a:rPr>
              <a:t> differences between predicted output and real output </a:t>
            </a:r>
            <a:r>
              <a:rPr lang="en-US" sz="2800" dirty="0">
                <a:solidFill>
                  <a:srgbClr val="C00000"/>
                </a:solidFill>
                <a:latin typeface="+mn-lt"/>
              </a:rPr>
              <a:t>don’t cancel </a:t>
            </a:r>
            <a:r>
              <a:rPr lang="en-US" sz="2800" dirty="0">
                <a:latin typeface="+mn-lt"/>
              </a:rPr>
              <a:t>each other</a:t>
            </a:r>
          </a:p>
          <a:p>
            <a:r>
              <a:rPr lang="en-US" dirty="0"/>
              <a:t>To </a:t>
            </a:r>
            <a:r>
              <a:rPr lang="en-US" dirty="0">
                <a:solidFill>
                  <a:srgbClr val="C00000"/>
                </a:solidFill>
              </a:rPr>
              <a:t>facilitate derivative </a:t>
            </a:r>
            <a:r>
              <a:rPr lang="en-US" dirty="0"/>
              <a:t>operations, we can also use:</a:t>
            </a:r>
            <a:endParaRPr lang="en-US" sz="2800" dirty="0">
              <a:latin typeface="+mn-lt"/>
            </a:endParaRP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Using </a:t>
            </a:r>
            <a:r>
              <a:rPr lang="en-US" dirty="0">
                <a:solidFill>
                  <a:srgbClr val="C00000"/>
                </a:solidFill>
              </a:rPr>
              <a:t>close-form method</a:t>
            </a:r>
            <a:r>
              <a:rPr lang="en-US" dirty="0"/>
              <a:t>, we can find weights (and bias) in a way that minimize the loss</a:t>
            </a:r>
            <a:endParaRPr lang="en-US" sz="2800" dirty="0">
              <a:latin typeface="+mn-lt"/>
            </a:endParaRPr>
          </a:p>
          <a:p>
            <a:pPr marL="0" indent="0">
              <a:buNone/>
            </a:pPr>
            <a:endParaRPr lang="en-US" sz="2800" dirty="0"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FE20FA1-E1D3-67FA-CF94-4F159739FEDF}"/>
                  </a:ext>
                </a:extLst>
              </p:cNvPr>
              <p:cNvSpPr txBox="1"/>
              <p:nvPr/>
            </p:nvSpPr>
            <p:spPr>
              <a:xfrm>
                <a:off x="-606204" y="2571049"/>
                <a:ext cx="8304087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𝑆𝑆𝐸</m:t>
                      </m:r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s-ES" sz="2000" dirty="0" smtClean="0">
                          <a:solidFill>
                            <a:schemeClr val="tx1"/>
                          </a:solidFill>
                        </a:rPr>
                        <m:t>Σ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𝑅𝑒𝑎𝑙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𝑂𝑢𝑡𝑝𝑢𝑡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𝑂𝑢𝑡𝑝𝑢𝑡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𝑁𝑒𝑢𝑟𝑜𝑛</m:t>
                      </m:r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FE20FA1-E1D3-67FA-CF94-4F159739FE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606204" y="2571049"/>
                <a:ext cx="8304087" cy="400110"/>
              </a:xfrm>
              <a:prstGeom prst="rect">
                <a:avLst/>
              </a:prstGeom>
              <a:blipFill>
                <a:blip r:embed="rId3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10727B6-41E1-96C7-8629-ECB640822730}"/>
                  </a:ext>
                </a:extLst>
              </p:cNvPr>
              <p:cNvSpPr txBox="1"/>
              <p:nvPr/>
            </p:nvSpPr>
            <p:spPr>
              <a:xfrm>
                <a:off x="1188804" y="4943113"/>
                <a:ext cx="9814389" cy="9832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4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m:rPr>
                        <m:nor/>
                      </m:rPr>
                      <a:rPr lang="es-ES" sz="2400" dirty="0">
                        <a:solidFill>
                          <a:srgbClr val="C00000"/>
                        </a:solidFill>
                      </a:rPr>
                      <m:t>Σ</m:t>
                    </m:r>
                    <m:r>
                      <a:rPr lang="en-US" sz="24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𝑅𝑒𝑎𝑙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𝑂𝑢𝑡𝑝𝑢𝑡</m:t>
                    </m:r>
                    <m:r>
                      <a:rPr lang="en-US" sz="24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𝑂𝑢𝑡𝑝𝑢𝑡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𝑜𝑓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𝑁𝑒𝑢𝑟𝑜𝑛</m:t>
                    </m:r>
                    <m:sSup>
                      <m:sSupPr>
                        <m:ctrlP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m:rPr>
                        <m:nor/>
                      </m:rPr>
                      <a:rPr lang="es-ES" sz="2400" dirty="0">
                        <a:solidFill>
                          <a:srgbClr val="C00000"/>
                        </a:solidFill>
                      </a:rPr>
                      <m:t>Σ</m:t>
                    </m:r>
                    <m:r>
                      <a:rPr lang="en-US" sz="24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24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sSup>
                      <m:sSupPr>
                        <m:ctrlP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400" dirty="0">
                  <a:solidFill>
                    <a:srgbClr val="C00000"/>
                  </a:solidFill>
                </a:endParaRPr>
              </a:p>
              <a:p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10727B6-41E1-96C7-8629-ECB6408227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8804" y="4943113"/>
                <a:ext cx="9814389" cy="98321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A34202E0-EAEA-270B-53CF-D4D1987F38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4306" y="2288413"/>
            <a:ext cx="4789494" cy="965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5200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710534-002A-881A-AC77-B305F6005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sz="4000" dirty="0"/>
              <a:t>Closed-form Method -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76ABAE-2291-1ADA-C9DD-BFD667B4BF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00201"/>
            <a:ext cx="11127547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cy-GB" dirty="0"/>
              <a:t>o</a:t>
            </a:r>
            <a:r>
              <a:rPr lang="en-US" dirty="0"/>
              <a:t> = </a:t>
            </a:r>
            <a:r>
              <a:rPr lang="en-US" dirty="0" err="1"/>
              <a:t>wx</a:t>
            </a:r>
            <a:r>
              <a:rPr lang="en-US" dirty="0"/>
              <a:t> + b </a:t>
            </a:r>
          </a:p>
          <a:p>
            <a:pPr marL="0" indent="0">
              <a:buNone/>
            </a:pPr>
            <a:endParaRPr lang="es-ES" b="1" dirty="0"/>
          </a:p>
          <a:p>
            <a:pPr marL="0" indent="0">
              <a:buNone/>
            </a:pPr>
            <a:r>
              <a:rPr lang="es-ES" dirty="0">
                <a:solidFill>
                  <a:srgbClr val="C00000"/>
                </a:solidFill>
              </a:rPr>
              <a:t>SSE = ½ * Σ(y — o)² = ½ * Σ(y — b — </a:t>
            </a:r>
            <a:r>
              <a:rPr lang="en-US" dirty="0" err="1">
                <a:solidFill>
                  <a:srgbClr val="C00000"/>
                </a:solidFill>
              </a:rPr>
              <a:t>wx</a:t>
            </a:r>
            <a:r>
              <a:rPr lang="es-ES" dirty="0">
                <a:solidFill>
                  <a:srgbClr val="C00000"/>
                </a:solidFill>
              </a:rPr>
              <a:t>)²</a:t>
            </a:r>
          </a:p>
          <a:p>
            <a:pPr marL="0" indent="0">
              <a:buNone/>
            </a:pPr>
            <a:r>
              <a:rPr lang="en-US" dirty="0"/>
              <a:t>To minimize SSE, we take the </a:t>
            </a:r>
            <a:r>
              <a:rPr lang="en-US" dirty="0">
                <a:solidFill>
                  <a:srgbClr val="C00000"/>
                </a:solidFill>
              </a:rPr>
              <a:t>partial derivatives </a:t>
            </a:r>
            <a:r>
              <a:rPr lang="en-US" dirty="0"/>
              <a:t>of SSE with respect to w and b, set them equal to zero, and solve for w and b.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6C14CF-1E33-BBAB-8203-4C0906B26DB3}"/>
              </a:ext>
            </a:extLst>
          </p:cNvPr>
          <p:cNvSpPr txBox="1"/>
          <p:nvPr/>
        </p:nvSpPr>
        <p:spPr>
          <a:xfrm>
            <a:off x="7174031" y="2567948"/>
            <a:ext cx="46634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A simple neuron without activation function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7C4489-BD2F-EC0D-5EC5-EE75DC5C80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4272" y="3943256"/>
            <a:ext cx="3076575" cy="2819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31A9FA3-6396-E5AC-C095-F40DCF350F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0512" y="3943256"/>
            <a:ext cx="3076575" cy="2819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8AEBB51-E292-CC16-9E2D-44A8A91519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4030" y="1287052"/>
            <a:ext cx="4925259" cy="1231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4000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DB2C0C-3BA3-DDDA-F6D9-98A366779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Partial Derivative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7A3744-2C89-979C-CEEC-8A8534AD75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s-ES" b="1" dirty="0">
                <a:solidFill>
                  <a:srgbClr val="C00000"/>
                </a:solidFill>
              </a:rPr>
              <a:t>E = </a:t>
            </a:r>
            <a:r>
              <a:rPr lang="es-ES" dirty="0">
                <a:solidFill>
                  <a:srgbClr val="C00000"/>
                </a:solidFill>
              </a:rPr>
              <a:t>½ * </a:t>
            </a:r>
            <a:r>
              <a:rPr lang="es-ES" b="1" dirty="0">
                <a:solidFill>
                  <a:srgbClr val="C00000"/>
                </a:solidFill>
              </a:rPr>
              <a:t>Σ(y — b — </a:t>
            </a:r>
            <a:r>
              <a:rPr lang="en-US" b="1" dirty="0" err="1">
                <a:solidFill>
                  <a:srgbClr val="C00000"/>
                </a:solidFill>
              </a:rPr>
              <a:t>wx</a:t>
            </a:r>
            <a:r>
              <a:rPr lang="es-ES" b="1" dirty="0">
                <a:solidFill>
                  <a:srgbClr val="C00000"/>
                </a:solidFill>
              </a:rPr>
              <a:t>)²</a:t>
            </a:r>
            <a:endParaRPr lang="en-US" dirty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Taking the partial derivative of E with respect to w:</a:t>
            </a:r>
          </a:p>
          <a:p>
            <a:pPr marL="0" indent="0">
              <a:buNone/>
            </a:pPr>
            <a:r>
              <a:rPr lang="es-ES" b="1" dirty="0"/>
              <a:t>∂E/∂w = -2 * ½ * </a:t>
            </a:r>
            <a:r>
              <a:rPr lang="es-ES" b="1" dirty="0" err="1"/>
              <a:t>Σx</a:t>
            </a:r>
            <a:r>
              <a:rPr lang="es-ES" b="1" dirty="0"/>
              <a:t>(y — b — </a:t>
            </a:r>
            <a:r>
              <a:rPr lang="es-ES" b="1" dirty="0" err="1"/>
              <a:t>wx</a:t>
            </a:r>
            <a:r>
              <a:rPr lang="es-ES" b="1" dirty="0"/>
              <a:t>) = 0</a:t>
            </a:r>
          </a:p>
          <a:p>
            <a:pPr marL="0" indent="0">
              <a:buNone/>
            </a:pPr>
            <a:r>
              <a:rPr lang="el-GR" b="1" dirty="0"/>
              <a:t>Σ</a:t>
            </a:r>
            <a:r>
              <a:rPr lang="en-US" b="1" dirty="0" err="1"/>
              <a:t>xy</a:t>
            </a:r>
            <a:r>
              <a:rPr lang="en-US" b="1" dirty="0"/>
              <a:t> — b</a:t>
            </a:r>
            <a:r>
              <a:rPr lang="el-GR" b="1" dirty="0"/>
              <a:t>Σ</a:t>
            </a:r>
            <a:r>
              <a:rPr lang="en-US" b="1" dirty="0"/>
              <a:t>x — </a:t>
            </a:r>
            <a:r>
              <a:rPr lang="es-ES" b="1" dirty="0"/>
              <a:t>w</a:t>
            </a:r>
            <a:r>
              <a:rPr lang="el-GR" b="1" dirty="0"/>
              <a:t>Σ</a:t>
            </a:r>
            <a:r>
              <a:rPr lang="en-US" b="1" dirty="0"/>
              <a:t>x² = 0</a:t>
            </a:r>
            <a:endParaRPr lang="es-ES" b="1" dirty="0"/>
          </a:p>
          <a:p>
            <a:pPr marL="0" indent="0">
              <a:buNone/>
            </a:pPr>
            <a:r>
              <a:rPr lang="en-US" b="1" dirty="0"/>
              <a:t> </a:t>
            </a:r>
            <a:r>
              <a:rPr lang="en-US" b="1" dirty="0">
                <a:highlight>
                  <a:srgbClr val="FFFF00"/>
                </a:highlight>
              </a:rPr>
              <a:t>w = (</a:t>
            </a:r>
            <a:r>
              <a:rPr lang="el-GR" b="1" dirty="0">
                <a:highlight>
                  <a:srgbClr val="FFFF00"/>
                </a:highlight>
              </a:rPr>
              <a:t>Σ</a:t>
            </a:r>
            <a:r>
              <a:rPr lang="en-US" b="1" dirty="0" err="1">
                <a:highlight>
                  <a:srgbClr val="FFFF00"/>
                </a:highlight>
              </a:rPr>
              <a:t>xy</a:t>
            </a:r>
            <a:r>
              <a:rPr lang="en-US" b="1" dirty="0">
                <a:highlight>
                  <a:srgbClr val="FFFF00"/>
                </a:highlight>
              </a:rPr>
              <a:t> — b</a:t>
            </a:r>
            <a:r>
              <a:rPr lang="el-GR" b="1" dirty="0">
                <a:highlight>
                  <a:srgbClr val="FFFF00"/>
                </a:highlight>
              </a:rPr>
              <a:t>Σ</a:t>
            </a:r>
            <a:r>
              <a:rPr lang="en-US" b="1" dirty="0">
                <a:highlight>
                  <a:srgbClr val="FFFF00"/>
                </a:highlight>
              </a:rPr>
              <a:t>x) / </a:t>
            </a:r>
            <a:r>
              <a:rPr lang="el-GR" b="1" dirty="0">
                <a:highlight>
                  <a:srgbClr val="FFFF00"/>
                </a:highlight>
              </a:rPr>
              <a:t>Σ</a:t>
            </a:r>
            <a:r>
              <a:rPr lang="en-US" b="1" dirty="0">
                <a:highlight>
                  <a:srgbClr val="FFFF00"/>
                </a:highlight>
              </a:rPr>
              <a:t>x²</a:t>
            </a:r>
            <a:endParaRPr lang="en-US" dirty="0">
              <a:highlight>
                <a:srgbClr val="FFFF00"/>
              </a:highlight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Taking the partial derivative of E with respect to b:</a:t>
            </a:r>
          </a:p>
          <a:p>
            <a:pPr marL="0" indent="0">
              <a:buNone/>
            </a:pPr>
            <a:r>
              <a:rPr lang="es-ES" b="1" dirty="0"/>
              <a:t>∂E/∂b = -2 * ½ *Σ(y — b — </a:t>
            </a:r>
            <a:r>
              <a:rPr lang="es-ES" b="1" dirty="0" err="1"/>
              <a:t>wx</a:t>
            </a:r>
            <a:r>
              <a:rPr lang="es-ES" b="1" dirty="0"/>
              <a:t>)</a:t>
            </a:r>
            <a:r>
              <a:rPr lang="en-US" b="1" dirty="0"/>
              <a:t> = 0</a:t>
            </a:r>
          </a:p>
          <a:p>
            <a:pPr marL="0" indent="0">
              <a:buNone/>
            </a:pPr>
            <a:r>
              <a:rPr lang="el-GR" b="1" dirty="0"/>
              <a:t>Σ</a:t>
            </a:r>
            <a:r>
              <a:rPr lang="en-US" b="1" dirty="0"/>
              <a:t>y — </a:t>
            </a:r>
            <a:r>
              <a:rPr lang="en-US" b="1" dirty="0" err="1"/>
              <a:t>nb</a:t>
            </a:r>
            <a:r>
              <a:rPr lang="en-US" b="1" dirty="0"/>
              <a:t> — </a:t>
            </a:r>
            <a:r>
              <a:rPr lang="es-ES" b="1" dirty="0"/>
              <a:t>w</a:t>
            </a:r>
            <a:r>
              <a:rPr lang="el-GR" b="1" dirty="0"/>
              <a:t>Σ</a:t>
            </a:r>
            <a:r>
              <a:rPr lang="en-US" b="1" dirty="0"/>
              <a:t>x = 0</a:t>
            </a:r>
          </a:p>
          <a:p>
            <a:pPr marL="0" indent="0">
              <a:buNone/>
            </a:pPr>
            <a:r>
              <a:rPr lang="en-US" b="1" dirty="0">
                <a:highlight>
                  <a:srgbClr val="FFFF00"/>
                </a:highlight>
              </a:rPr>
              <a:t>b</a:t>
            </a:r>
            <a:r>
              <a:rPr lang="en-US" b="1" dirty="0"/>
              <a:t> = (</a:t>
            </a:r>
            <a:r>
              <a:rPr lang="el-GR" b="1" dirty="0"/>
              <a:t>Σ</a:t>
            </a:r>
            <a:r>
              <a:rPr lang="en-US" b="1" dirty="0"/>
              <a:t>y — w</a:t>
            </a:r>
            <a:r>
              <a:rPr lang="el-GR" b="1" dirty="0"/>
              <a:t>Σ</a:t>
            </a:r>
            <a:r>
              <a:rPr lang="en-US" b="1" dirty="0"/>
              <a:t>x) / n = </a:t>
            </a:r>
            <a:r>
              <a:rPr lang="en-US" b="1" dirty="0">
                <a:highlight>
                  <a:srgbClr val="FFFF00"/>
                </a:highlight>
              </a:rPr>
              <a:t>𝑦 ̄−</a:t>
            </a:r>
            <a:r>
              <a:rPr lang="es-ES" b="1" dirty="0">
                <a:highlight>
                  <a:srgbClr val="FFFF00"/>
                </a:highlight>
              </a:rPr>
              <a:t>w</a:t>
            </a:r>
            <a:r>
              <a:rPr lang="en-US" b="1" dirty="0">
                <a:highlight>
                  <a:srgbClr val="FFFF00"/>
                </a:highlight>
              </a:rPr>
              <a:t>𝑥 ̄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E2179B-FD08-D588-C911-2370F9E5E1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6273" y="1971040"/>
            <a:ext cx="2401566" cy="22008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BCF298C-BE5A-2EB3-C8F6-480717F624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8033" y="4646158"/>
            <a:ext cx="2198688" cy="2014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6773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sz="4000" dirty="0"/>
              <a:t>The Least Squares Equation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4487" y="2208557"/>
            <a:ext cx="7539185" cy="879376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 1) w = (</a:t>
            </a:r>
            <a:r>
              <a:rPr lang="el-GR" dirty="0"/>
              <a:t>Σ</a:t>
            </a:r>
            <a:r>
              <a:rPr lang="en-US" dirty="0" err="1"/>
              <a:t>xy</a:t>
            </a:r>
            <a:r>
              <a:rPr lang="en-US" dirty="0"/>
              <a:t> — b</a:t>
            </a:r>
            <a:r>
              <a:rPr lang="el-GR" dirty="0"/>
              <a:t>Σ</a:t>
            </a:r>
            <a:r>
              <a:rPr lang="en-US" dirty="0"/>
              <a:t>x) / </a:t>
            </a:r>
            <a:r>
              <a:rPr lang="el-GR" dirty="0"/>
              <a:t>Σ</a:t>
            </a:r>
            <a:r>
              <a:rPr lang="en-US" dirty="0"/>
              <a:t>x² </a:t>
            </a:r>
          </a:p>
          <a:p>
            <a:pPr marL="0" indent="0">
              <a:buNone/>
            </a:pPr>
            <a:r>
              <a:rPr lang="en-US" dirty="0"/>
              <a:t> 2) b = (</a:t>
            </a:r>
            <a:r>
              <a:rPr lang="el-GR" dirty="0"/>
              <a:t>Σ</a:t>
            </a:r>
            <a:r>
              <a:rPr lang="en-US" dirty="0"/>
              <a:t>y — w</a:t>
            </a:r>
            <a:r>
              <a:rPr lang="el-GR" dirty="0"/>
              <a:t>Σ</a:t>
            </a:r>
            <a:r>
              <a:rPr lang="en-US" dirty="0"/>
              <a:t>x) / n </a:t>
            </a:r>
            <a:endParaRPr lang="en-US" dirty="0">
              <a:latin typeface="Tekton Pro" pitchFamily="34" charset="0"/>
            </a:endParaRPr>
          </a:p>
          <a:p>
            <a:pPr marL="0" indent="0" eaLnBrk="1" hangingPunct="1">
              <a:buNone/>
            </a:pPr>
            <a:endParaRPr lang="en-US" dirty="0">
              <a:latin typeface="Tekton Pro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485" name="Object 5"/>
              <p:cNvSpPr txBox="1"/>
              <p:nvPr/>
            </p:nvSpPr>
            <p:spPr bwMode="auto">
              <a:xfrm>
                <a:off x="1984375" y="3464559"/>
                <a:ext cx="4111625" cy="2022772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𝑥𝑦</m:t>
                              </m:r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nary>
                                    <m:naryPr>
                                      <m:chr m:val="∑"/>
                                      <m:subHide m:val="on"/>
                                      <m:supHide m:val="on"/>
                                      <m:ctrlP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/>
                                    <m:sup/>
                                    <m:e>
                                      <m: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nary>
                                        <m:naryPr>
                                          <m:chr m:val="∑"/>
                                          <m:subHide m:val="on"/>
                                          <m:supHide m:val="on"/>
                                          <m:ctrlPr>
                                            <a:rPr lang="en-US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naryPr>
                                        <m:sub/>
                                        <m:sup/>
                                        <m:e>
                                          <m:r>
                                            <a:rPr lang="en-US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nary>
                                    </m:e>
                                  </m:nary>
                                </m:num>
                                <m:den>
                                  <m: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p>
                                <m:sSupPr>
                                  <m:ctrlP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nary>
                                    <m:naryPr>
                                      <m:chr m:val="∑"/>
                                      <m:subHide m:val="on"/>
                                      <m:supHide m:val="on"/>
                                      <m:ctrlP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/>
                                    <m:sup/>
                                    <m:e>
                                      <m: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nary>
                                  <m:sSup>
                                    <m:sSupPr>
                                      <m:ctrlP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  <m:sup>
                                      <m: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</m:e>
                          </m:nary>
                        </m:den>
                      </m:f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485" name="Object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984375" y="3464559"/>
                <a:ext cx="4111625" cy="202277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487" name="Object 2"/>
              <p:cNvSpPr txBox="1"/>
              <p:nvPr/>
            </p:nvSpPr>
            <p:spPr bwMode="auto">
              <a:xfrm>
                <a:off x="6778508" y="3965168"/>
                <a:ext cx="3226148" cy="5984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6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3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̄"/>
                          <m:ctrlPr>
                            <a:rPr lang="en-US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sz="3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36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acc>
                        <m:accPr>
                          <m:chr m:val="̄"/>
                          <m:ctrlPr>
                            <a:rPr lang="en-US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lang="en-US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487" name="Object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778508" y="3965168"/>
                <a:ext cx="3226148" cy="5984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Object 3">
                <a:extLst>
                  <a:ext uri="{FF2B5EF4-FFF2-40B4-BE49-F238E27FC236}">
                    <a16:creationId xmlns:a16="http://schemas.microsoft.com/office/drawing/2014/main" id="{8779E3AE-C574-F846-7410-59F43F02F6A6}"/>
                  </a:ext>
                </a:extLst>
              </p:cNvPr>
              <p:cNvSpPr txBox="1"/>
              <p:nvPr/>
            </p:nvSpPr>
            <p:spPr bwMode="auto">
              <a:xfrm>
                <a:off x="8965023" y="5816600"/>
                <a:ext cx="2908704" cy="773906"/>
              </a:xfrm>
              <a:prstGeom prst="rect">
                <a:avLst/>
              </a:prstGeom>
              <a:noFill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en-US" sz="3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3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3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Object 3">
                <a:extLst>
                  <a:ext uri="{FF2B5EF4-FFF2-40B4-BE49-F238E27FC236}">
                    <a16:creationId xmlns:a16="http://schemas.microsoft.com/office/drawing/2014/main" id="{8779E3AE-C574-F846-7410-59F43F02F6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965023" y="5816600"/>
                <a:ext cx="2908704" cy="77390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377DCDAF-E2FD-60B5-EAD9-2A295B1E2150}"/>
              </a:ext>
            </a:extLst>
          </p:cNvPr>
          <p:cNvSpPr txBox="1"/>
          <p:nvPr/>
        </p:nvSpPr>
        <p:spPr>
          <a:xfrm>
            <a:off x="934487" y="4101990"/>
            <a:ext cx="129984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1,2 </a:t>
            </a:r>
            <a:r>
              <a:rPr lang="en-US" sz="2400" dirty="0">
                <a:sym typeface="Wingdings" panose="05000000000000000000" pitchFamily="2" charset="2"/>
              </a:rPr>
              <a:t>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F6D4121-9121-3949-42EC-D3E5171ED20A}"/>
                  </a:ext>
                </a:extLst>
              </p:cNvPr>
              <p:cNvSpPr txBox="1"/>
              <p:nvPr/>
            </p:nvSpPr>
            <p:spPr>
              <a:xfrm>
                <a:off x="425341" y="5863957"/>
                <a:ext cx="6192982" cy="8696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−</m:t>
                                  </m:r>
                                  <m:acc>
                                    <m:accPr>
                                      <m:chr m:val="̄"/>
                                      <m:ctrlP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</m:d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̄"/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−</m:t>
                                      </m:r>
                                      <m:acc>
                                        <m:accPr>
                                          <m:chr m:val="̄"/>
                                          <m:ctrlPr>
                                            <a:rPr lang="en-US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F6D4121-9121-3949-42EC-D3E5171ED2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341" y="5863957"/>
                <a:ext cx="6192982" cy="86966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3A4DFF3E-F69E-66D4-31ED-BDF22C3EADB4}"/>
              </a:ext>
            </a:extLst>
          </p:cNvPr>
          <p:cNvSpPr txBox="1"/>
          <p:nvPr/>
        </p:nvSpPr>
        <p:spPr>
          <a:xfrm>
            <a:off x="943927" y="1506022"/>
            <a:ext cx="61925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To </a:t>
            </a:r>
            <a:r>
              <a:rPr lang="en-US" sz="2400" dirty="0">
                <a:solidFill>
                  <a:srgbClr val="C00000"/>
                </a:solidFill>
              </a:rPr>
              <a:t>minimize loss</a:t>
            </a:r>
            <a:r>
              <a:rPr lang="en-US" sz="2400" dirty="0"/>
              <a:t>, values of w and b should be : </a:t>
            </a:r>
          </a:p>
        </p:txBody>
      </p:sp>
      <p:sp>
        <p:nvSpPr>
          <p:cNvPr id="3" name="Arrow: Down 2">
            <a:extLst>
              <a:ext uri="{FF2B5EF4-FFF2-40B4-BE49-F238E27FC236}">
                <a16:creationId xmlns:a16="http://schemas.microsoft.com/office/drawing/2014/main" id="{F31FF0CD-B12B-A06F-E0EF-6DAB67C64B40}"/>
              </a:ext>
            </a:extLst>
          </p:cNvPr>
          <p:cNvSpPr/>
          <p:nvPr/>
        </p:nvSpPr>
        <p:spPr>
          <a:xfrm>
            <a:off x="2143760" y="5598160"/>
            <a:ext cx="284480" cy="43688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F502E0-F732-A974-17B6-0B8B651E8E9E}"/>
              </a:ext>
            </a:extLst>
          </p:cNvPr>
          <p:cNvSpPr txBox="1"/>
          <p:nvPr/>
        </p:nvSpPr>
        <p:spPr>
          <a:xfrm>
            <a:off x="6330056" y="4148156"/>
            <a:ext cx="12998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2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2BEF5A-83FE-61A7-B510-C5BDC44837E4}"/>
              </a:ext>
            </a:extLst>
          </p:cNvPr>
          <p:cNvSpPr txBox="1"/>
          <p:nvPr/>
        </p:nvSpPr>
        <p:spPr>
          <a:xfrm>
            <a:off x="8011160" y="5487331"/>
            <a:ext cx="334264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After calculation of w and b: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DB2796-CB04-D703-E8DA-7185C066AE02}"/>
              </a:ext>
            </a:extLst>
          </p:cNvPr>
          <p:cNvSpPr txBox="1"/>
          <p:nvPr/>
        </p:nvSpPr>
        <p:spPr>
          <a:xfrm>
            <a:off x="6861903" y="3558527"/>
            <a:ext cx="253583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After calculation of w:</a:t>
            </a:r>
          </a:p>
        </p:txBody>
      </p:sp>
    </p:spTree>
    <p:extLst>
      <p:ext uri="{BB962C8B-B14F-4D97-AF65-F5344CB8AC3E}">
        <p14:creationId xmlns:p14="http://schemas.microsoft.com/office/powerpoint/2010/main" val="27752125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41735B-A060-1EDD-65DE-1F0809D02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Closed Form Calculation - Example </a:t>
            </a:r>
          </a:p>
        </p:txBody>
      </p:sp>
      <p:graphicFrame>
        <p:nvGraphicFramePr>
          <p:cNvPr id="3" name="Content Placeholder 3">
            <a:extLst>
              <a:ext uri="{FF2B5EF4-FFF2-40B4-BE49-F238E27FC236}">
                <a16:creationId xmlns:a16="http://schemas.microsoft.com/office/drawing/2014/main" id="{0778F74F-1486-FEAC-D25C-0E6C3AF5C604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676400" y="3780195"/>
          <a:ext cx="4040795" cy="23712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03564">
                  <a:extLst>
                    <a:ext uri="{9D8B030D-6E8A-4147-A177-3AD203B41FA5}">
                      <a16:colId xmlns:a16="http://schemas.microsoft.com/office/drawing/2014/main" val="2120787869"/>
                    </a:ext>
                  </a:extLst>
                </a:gridCol>
                <a:gridCol w="1737231">
                  <a:extLst>
                    <a:ext uri="{9D8B030D-6E8A-4147-A177-3AD203B41FA5}">
                      <a16:colId xmlns:a16="http://schemas.microsoft.com/office/drawing/2014/main" val="634245613"/>
                    </a:ext>
                  </a:extLst>
                </a:gridCol>
              </a:tblGrid>
              <a:tr h="395205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Experience (Year)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9050" marR="19050" marT="190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Income (K)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9050" marR="19050" marT="19050" marB="0" anchor="b"/>
                </a:tc>
                <a:extLst>
                  <a:ext uri="{0D108BD9-81ED-4DB2-BD59-A6C34878D82A}">
                    <a16:rowId xmlns:a16="http://schemas.microsoft.com/office/drawing/2014/main" val="1683253097"/>
                  </a:ext>
                </a:extLst>
              </a:tr>
              <a:tr h="395205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5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9050" marR="19050" marT="190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40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9050" marR="19050" marT="19050" marB="0" anchor="b"/>
                </a:tc>
                <a:extLst>
                  <a:ext uri="{0D108BD9-81ED-4DB2-BD59-A6C34878D82A}">
                    <a16:rowId xmlns:a16="http://schemas.microsoft.com/office/drawing/2014/main" val="1421822984"/>
                  </a:ext>
                </a:extLst>
              </a:tr>
              <a:tr h="395205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7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9050" marR="19050" marT="190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120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9050" marR="19050" marT="19050" marB="0" anchor="b"/>
                </a:tc>
                <a:extLst>
                  <a:ext uri="{0D108BD9-81ED-4DB2-BD59-A6C34878D82A}">
                    <a16:rowId xmlns:a16="http://schemas.microsoft.com/office/drawing/2014/main" val="1575157581"/>
                  </a:ext>
                </a:extLst>
              </a:tr>
              <a:tr h="395205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12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9050" marR="19050" marT="190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180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9050" marR="19050" marT="19050" marB="0" anchor="b"/>
                </a:tc>
                <a:extLst>
                  <a:ext uri="{0D108BD9-81ED-4DB2-BD59-A6C34878D82A}">
                    <a16:rowId xmlns:a16="http://schemas.microsoft.com/office/drawing/2014/main" val="3775031325"/>
                  </a:ext>
                </a:extLst>
              </a:tr>
              <a:tr h="395205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16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9050" marR="19050" marT="190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210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9050" marR="19050" marT="19050" marB="0" anchor="b"/>
                </a:tc>
                <a:extLst>
                  <a:ext uri="{0D108BD9-81ED-4DB2-BD59-A6C34878D82A}">
                    <a16:rowId xmlns:a16="http://schemas.microsoft.com/office/drawing/2014/main" val="2625945721"/>
                  </a:ext>
                </a:extLst>
              </a:tr>
              <a:tr h="395205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20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9050" marR="19050" marT="190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240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9050" marR="19050" marT="19050" marB="0" anchor="b"/>
                </a:tc>
                <a:extLst>
                  <a:ext uri="{0D108BD9-81ED-4DB2-BD59-A6C34878D82A}">
                    <a16:rowId xmlns:a16="http://schemas.microsoft.com/office/drawing/2014/main" val="37813641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0430CDF5-9300-B6AD-45B8-AFD080F712DC}"/>
              </a:ext>
            </a:extLst>
          </p:cNvPr>
          <p:cNvSpPr txBox="1"/>
          <p:nvPr/>
        </p:nvSpPr>
        <p:spPr>
          <a:xfrm>
            <a:off x="2812877" y="3405288"/>
            <a:ext cx="1767840" cy="3749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tx2"/>
                </a:solidFill>
              </a:rPr>
              <a:t>Training Data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95456F-33E3-8C90-12A1-8257E0707380}"/>
              </a:ext>
            </a:extLst>
          </p:cNvPr>
          <p:cNvSpPr txBox="1"/>
          <p:nvPr/>
        </p:nvSpPr>
        <p:spPr>
          <a:xfrm>
            <a:off x="943926" y="1506022"/>
            <a:ext cx="105156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Suppose that we want to train a </a:t>
            </a:r>
            <a:r>
              <a:rPr lang="en-US" sz="2400" dirty="0">
                <a:solidFill>
                  <a:srgbClr val="C00000"/>
                </a:solidFill>
              </a:rPr>
              <a:t>regression </a:t>
            </a:r>
            <a:r>
              <a:rPr lang="en-US" sz="2400" dirty="0"/>
              <a:t>model to predict income of employees based on their work experience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Values of w and b can be calculated using the formula in a way that </a:t>
            </a:r>
            <a:r>
              <a:rPr lang="en-US" sz="2400" dirty="0">
                <a:solidFill>
                  <a:srgbClr val="C00000"/>
                </a:solidFill>
              </a:rPr>
              <a:t>minimize loss </a:t>
            </a:r>
            <a:r>
              <a:rPr lang="en-US" sz="2400" dirty="0"/>
              <a:t>on the </a:t>
            </a:r>
            <a:r>
              <a:rPr lang="en-US" sz="2400" dirty="0">
                <a:solidFill>
                  <a:srgbClr val="C00000"/>
                </a:solidFill>
              </a:rPr>
              <a:t>training data</a:t>
            </a:r>
            <a:r>
              <a:rPr lang="en-US" sz="2400" dirty="0"/>
              <a:t>: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CF4D4DE-9844-B1DE-CC6D-D8352F72BA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4769" y="3646966"/>
            <a:ext cx="3490856" cy="278028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F0CDD59-5463-C7B2-0C2E-804EACDF3157}"/>
                  </a:ext>
                </a:extLst>
              </p:cNvPr>
              <p:cNvSpPr txBox="1"/>
              <p:nvPr/>
            </p:nvSpPr>
            <p:spPr>
              <a:xfrm>
                <a:off x="5770880" y="6427252"/>
                <a:ext cx="609600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Income</m:t>
                      </m:r>
                      <m:r>
                        <a:rPr lang="en-US" sz="200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  <m:r>
                        <a:rPr lang="en-US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Experience</m:t>
                      </m:r>
                      <m:r>
                        <a:rPr lang="en-US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b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F0CDD59-5463-C7B2-0C2E-804EACDF31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0880" y="6427252"/>
                <a:ext cx="6096000" cy="400110"/>
              </a:xfrm>
              <a:prstGeom prst="rect">
                <a:avLst/>
              </a:prstGeom>
              <a:blipFill>
                <a:blip r:embed="rId4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8C1C07F6-AA48-1F66-CCF1-7DF4D8264588}"/>
              </a:ext>
            </a:extLst>
          </p:cNvPr>
          <p:cNvSpPr txBox="1"/>
          <p:nvPr/>
        </p:nvSpPr>
        <p:spPr>
          <a:xfrm>
            <a:off x="6666804" y="3000634"/>
            <a:ext cx="43041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An artificial neuron (without activation) can be used as a </a:t>
            </a:r>
            <a:r>
              <a:rPr lang="en-US" sz="1800" dirty="0">
                <a:solidFill>
                  <a:srgbClr val="C00000"/>
                </a:solidFill>
              </a:rPr>
              <a:t>simple linear regression </a:t>
            </a:r>
            <a:r>
              <a:rPr lang="en-US" sz="1800" dirty="0"/>
              <a:t>model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29625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53871-472E-6819-C497-788C316BE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Closed Form </a:t>
            </a:r>
            <a:r>
              <a:rPr lang="en-US" sz="4400" dirty="0"/>
              <a:t>Calculation - Example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8E8056B-EC06-DBE5-7EBA-219D19EEDAC5}"/>
                  </a:ext>
                </a:extLst>
              </p:cNvPr>
              <p:cNvSpPr txBox="1"/>
              <p:nvPr/>
            </p:nvSpPr>
            <p:spPr>
              <a:xfrm>
                <a:off x="629920" y="5735902"/>
                <a:ext cx="609600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̄"/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acc>
                        <m:accPr>
                          <m:chr m:val="̄"/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=158 −(12.2∗12)=</m:t>
                      </m:r>
                      <m:r>
                        <a:rPr lang="en-US" sz="2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11.5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8E8056B-EC06-DBE5-7EBA-219D19EEDA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920" y="5735902"/>
                <a:ext cx="6096000" cy="400110"/>
              </a:xfrm>
              <a:prstGeom prst="rect">
                <a:avLst/>
              </a:prstGeom>
              <a:blipFill>
                <a:blip r:embed="rId3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E045399E-9B79-C58E-D4C0-1C413AC4CB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5144821"/>
            <a:ext cx="5969318" cy="110006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F3B2A1A-39B9-0AAF-B62D-5B02866355AC}"/>
                  </a:ext>
                </a:extLst>
              </p:cNvPr>
              <p:cNvSpPr txBox="1"/>
              <p:nvPr/>
            </p:nvSpPr>
            <p:spPr>
              <a:xfrm>
                <a:off x="5770880" y="6427252"/>
                <a:ext cx="609600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𝐈𝐧𝐜𝐨𝐦𝐞</m:t>
                      </m:r>
                      <m:r>
                        <a:rPr lang="en-US" sz="200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12.2</m:t>
                      </m:r>
                      <m:r>
                        <a:rPr lang="en-US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𝐄𝐱𝐩𝐞𝐫𝐢𝐞𝐧𝐜𝐞</m:t>
                      </m:r>
                      <m:r>
                        <a:rPr lang="en-US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)+</m:t>
                      </m:r>
                      <m:r>
                        <a:rPr lang="en-US" sz="2000" b="0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11.5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F3B2A1A-39B9-0AAF-B62D-5B02866355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0880" y="6427252"/>
                <a:ext cx="6096000" cy="400110"/>
              </a:xfrm>
              <a:prstGeom prst="rect">
                <a:avLst/>
              </a:prstGeom>
              <a:blipFill>
                <a:blip r:embed="rId5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79A7B255-72F7-1FA7-4432-12B03D86813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24359957"/>
              </p:ext>
            </p:extLst>
          </p:nvPr>
        </p:nvGraphicFramePr>
        <p:xfrm>
          <a:off x="990310" y="1674101"/>
          <a:ext cx="10104410" cy="24606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05850">
                  <a:extLst>
                    <a:ext uri="{9D8B030D-6E8A-4147-A177-3AD203B41FA5}">
                      <a16:colId xmlns:a16="http://schemas.microsoft.com/office/drawing/2014/main" val="4170097219"/>
                    </a:ext>
                  </a:extLst>
                </a:gridCol>
                <a:gridCol w="1442720">
                  <a:extLst>
                    <a:ext uri="{9D8B030D-6E8A-4147-A177-3AD203B41FA5}">
                      <a16:colId xmlns:a16="http://schemas.microsoft.com/office/drawing/2014/main" val="618552915"/>
                    </a:ext>
                  </a:extLst>
                </a:gridCol>
                <a:gridCol w="1432560">
                  <a:extLst>
                    <a:ext uri="{9D8B030D-6E8A-4147-A177-3AD203B41FA5}">
                      <a16:colId xmlns:a16="http://schemas.microsoft.com/office/drawing/2014/main" val="1376047306"/>
                    </a:ext>
                  </a:extLst>
                </a:gridCol>
                <a:gridCol w="1798320">
                  <a:extLst>
                    <a:ext uri="{9D8B030D-6E8A-4147-A177-3AD203B41FA5}">
                      <a16:colId xmlns:a16="http://schemas.microsoft.com/office/drawing/2014/main" val="1792405196"/>
                    </a:ext>
                  </a:extLst>
                </a:gridCol>
                <a:gridCol w="2407920">
                  <a:extLst>
                    <a:ext uri="{9D8B030D-6E8A-4147-A177-3AD203B41FA5}">
                      <a16:colId xmlns:a16="http://schemas.microsoft.com/office/drawing/2014/main" val="62442709"/>
                    </a:ext>
                  </a:extLst>
                </a:gridCol>
                <a:gridCol w="1717040">
                  <a:extLst>
                    <a:ext uri="{9D8B030D-6E8A-4147-A177-3AD203B41FA5}">
                      <a16:colId xmlns:a16="http://schemas.microsoft.com/office/drawing/2014/main" val="1500686521"/>
                    </a:ext>
                  </a:extLst>
                </a:gridCol>
              </a:tblGrid>
              <a:tr h="38237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</a:t>
                      </a: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- x̄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</a:t>
                      </a: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- ȳ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(x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</a:t>
                      </a: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- x̄)(y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</a:t>
                      </a: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- ȳ)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(x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</a:t>
                      </a: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- x̄)²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4430370"/>
                  </a:ext>
                </a:extLst>
              </a:tr>
              <a:tr h="298686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sz="18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40</a:t>
                      </a:r>
                      <a:endParaRPr lang="en-US" sz="18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5 - 12 = -7</a:t>
                      </a:r>
                      <a:endParaRPr lang="en-US" sz="18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40 - 158 = -118</a:t>
                      </a:r>
                      <a:endParaRPr lang="en-US" sz="18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-7 × -118 = 826</a:t>
                      </a:r>
                      <a:endParaRPr lang="en-US" sz="18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(-7)² = 49</a:t>
                      </a:r>
                      <a:endParaRPr lang="en-US" sz="18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5962423"/>
                  </a:ext>
                </a:extLst>
              </a:tr>
              <a:tr h="298686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US" sz="18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120</a:t>
                      </a:r>
                      <a:endParaRPr lang="en-US" sz="18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7 - 12 = -5</a:t>
                      </a:r>
                      <a:endParaRPr lang="en-US" sz="18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120 - 158 = -38</a:t>
                      </a:r>
                      <a:endParaRPr lang="en-US" sz="18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-5 × -38 = 190</a:t>
                      </a:r>
                      <a:endParaRPr lang="en-US" sz="18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(-5)² = 25</a:t>
                      </a:r>
                      <a:endParaRPr lang="en-US" sz="18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1268697"/>
                  </a:ext>
                </a:extLst>
              </a:tr>
              <a:tr h="298686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</a:t>
                      </a:r>
                      <a:endParaRPr lang="en-US" sz="18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180</a:t>
                      </a:r>
                      <a:endParaRPr lang="en-US" sz="18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12 - 12 = 0</a:t>
                      </a:r>
                      <a:endParaRPr lang="en-US" sz="18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180 - 158 = 22</a:t>
                      </a:r>
                      <a:endParaRPr lang="en-US" sz="18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 × 22 = 0</a:t>
                      </a:r>
                      <a:endParaRPr lang="en-US" sz="18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0² = 0</a:t>
                      </a:r>
                      <a:endParaRPr lang="en-US" sz="18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1993954"/>
                  </a:ext>
                </a:extLst>
              </a:tr>
              <a:tr h="298686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</a:t>
                      </a:r>
                      <a:endParaRPr lang="en-US" sz="18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210</a:t>
                      </a:r>
                      <a:endParaRPr lang="en-US" sz="18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16 - 12 = 4</a:t>
                      </a:r>
                      <a:endParaRPr lang="en-US" sz="18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210 - 158 = 52</a:t>
                      </a:r>
                      <a:endParaRPr lang="en-US" sz="18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 × 52 = 208</a:t>
                      </a:r>
                      <a:endParaRPr lang="en-US" sz="18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4² = 16</a:t>
                      </a:r>
                      <a:endParaRPr lang="en-US" sz="18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5308485"/>
                  </a:ext>
                </a:extLst>
              </a:tr>
              <a:tr h="298686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</a:t>
                      </a:r>
                      <a:endParaRPr lang="en-US" sz="18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240</a:t>
                      </a:r>
                      <a:endParaRPr lang="en-US" sz="18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20 - 12 = 8</a:t>
                      </a:r>
                      <a:endParaRPr lang="en-US" sz="18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240 - 158 = 82</a:t>
                      </a:r>
                      <a:endParaRPr lang="en-US" sz="18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 × 82 = 656</a:t>
                      </a:r>
                      <a:endParaRPr lang="en-US" sz="18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8² = 64</a:t>
                      </a:r>
                      <a:endParaRPr lang="en-US" sz="18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83635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1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Σx = 60     </a:t>
                      </a:r>
                      <a:endParaRPr lang="en-US" sz="18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1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Σy = 790</a:t>
                      </a:r>
                      <a:endParaRPr lang="en-US" sz="18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1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8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1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8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1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Σ(x</a:t>
                      </a:r>
                      <a:r>
                        <a:rPr lang="en-US" sz="1100" b="1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</a:t>
                      </a:r>
                      <a:r>
                        <a:rPr lang="en-US" sz="1800" b="1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- x̄)(y</a:t>
                      </a:r>
                      <a:r>
                        <a:rPr lang="en-US" sz="1100" b="1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</a:t>
                      </a:r>
                      <a:r>
                        <a:rPr lang="en-US" sz="1800" b="1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- ȳ) = 1880  </a:t>
                      </a:r>
                      <a:endParaRPr lang="en-US" sz="18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1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Σ(x</a:t>
                      </a:r>
                      <a:r>
                        <a:rPr lang="en-US" sz="1100" b="1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</a:t>
                      </a:r>
                      <a:r>
                        <a:rPr lang="en-US" sz="1800" b="1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- x̄)² = 154</a:t>
                      </a:r>
                      <a:endParaRPr lang="en-US" sz="18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23258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x̄ 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= 60/5=</a:t>
                      </a:r>
                      <a:r>
                        <a:rPr lang="en-US" sz="1800" b="1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</a:t>
                      </a:r>
                      <a:endParaRPr lang="en-US" sz="14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ȳ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=790/5=</a:t>
                      </a:r>
                      <a:r>
                        <a:rPr lang="en-US" sz="1800" b="1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158</a:t>
                      </a:r>
                      <a:endParaRPr lang="en-US" sz="14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endParaRPr lang="en-US" sz="18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endParaRPr lang="en-US" sz="18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endParaRPr lang="en-US" sz="18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endParaRPr lang="en-US" sz="18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814627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E83C8F3-8061-0E59-FAD5-234EEDE3CDDE}"/>
                  </a:ext>
                </a:extLst>
              </p:cNvPr>
              <p:cNvSpPr txBox="1"/>
              <p:nvPr/>
            </p:nvSpPr>
            <p:spPr>
              <a:xfrm>
                <a:off x="1408112" y="4712644"/>
                <a:ext cx="6096000" cy="7669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15000"/>
                  </a:lnSpc>
                  <a:spcAft>
                    <a:spcPts val="1000"/>
                  </a:spcAft>
                </a:pPr>
                <a:r>
                  <a:rPr lang="en-US" sz="2000" dirty="0">
                    <a:effectLst/>
                    <a:latin typeface="Cambria" panose="02040503050406030204" pitchFamily="18" charset="0"/>
                    <a:ea typeface="MS Mincho" panose="02020609040205080304" pitchFamily="49" charset="-128"/>
                    <a:cs typeface="Arial" panose="020B0604020202020204" pitchFamily="34" charset="0"/>
                  </a:rPr>
                  <a:t>w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2000" dirty="0">
                            <a:latin typeface="Cambria" panose="02040503050406030204" pitchFamily="18" charset="0"/>
                            <a:ea typeface="MS Mincho" panose="02020609040205080304" pitchFamily="49" charset="-128"/>
                            <a:cs typeface="Arial" panose="020B0604020202020204" pitchFamily="34" charset="0"/>
                          </a:rPr>
                          <m:t>Σ</m:t>
                        </m:r>
                        <m:r>
                          <m:rPr>
                            <m:nor/>
                          </m:rPr>
                          <a:rPr lang="en-US" sz="2000" dirty="0">
                            <a:latin typeface="Cambria" panose="02040503050406030204" pitchFamily="18" charset="0"/>
                            <a:ea typeface="MS Mincho" panose="02020609040205080304" pitchFamily="49" charset="-128"/>
                            <a:cs typeface="Arial" panose="020B0604020202020204" pitchFamily="34" charset="0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US" sz="2000" dirty="0">
                            <a:latin typeface="Cambria" panose="02040503050406030204" pitchFamily="18" charset="0"/>
                            <a:ea typeface="MS Mincho" panose="02020609040205080304" pitchFamily="49" charset="-128"/>
                            <a:cs typeface="Arial" panose="020B0604020202020204" pitchFamily="34" charset="0"/>
                          </a:rPr>
                          <m:t>xi</m:t>
                        </m:r>
                        <m:r>
                          <m:rPr>
                            <m:nor/>
                          </m:rPr>
                          <a:rPr lang="en-US" sz="2000" dirty="0">
                            <a:latin typeface="Cambria" panose="02040503050406030204" pitchFamily="18" charset="0"/>
                            <a:ea typeface="MS Mincho" panose="02020609040205080304" pitchFamily="49" charset="-128"/>
                            <a:cs typeface="Arial" panose="020B0604020202020204" pitchFamily="34" charset="0"/>
                          </a:rPr>
                          <m:t> − </m:t>
                        </m:r>
                        <m:r>
                          <m:rPr>
                            <m:nor/>
                          </m:rPr>
                          <a:rPr lang="en-US" sz="2000" dirty="0">
                            <a:latin typeface="Cambria" panose="02040503050406030204" pitchFamily="18" charset="0"/>
                            <a:ea typeface="MS Mincho" panose="02020609040205080304" pitchFamily="49" charset="-128"/>
                            <a:cs typeface="Arial" panose="020B0604020202020204" pitchFamily="34" charset="0"/>
                          </a:rPr>
                          <m:t>x</m:t>
                        </m:r>
                        <m:r>
                          <m:rPr>
                            <m:nor/>
                          </m:rPr>
                          <a:rPr lang="en-US" sz="2000" dirty="0">
                            <a:latin typeface="Cambria" panose="02040503050406030204" pitchFamily="18" charset="0"/>
                            <a:ea typeface="MS Mincho" panose="02020609040205080304" pitchFamily="49" charset="-128"/>
                            <a:cs typeface="Arial" panose="020B0604020202020204" pitchFamily="34" charset="0"/>
                          </a:rPr>
                          <m:t>̄)(</m:t>
                        </m:r>
                        <m:r>
                          <m:rPr>
                            <m:nor/>
                          </m:rPr>
                          <a:rPr lang="en-US" sz="2000">
                            <a:latin typeface="Cambria" panose="02040503050406030204" pitchFamily="18" charset="0"/>
                            <a:ea typeface="MS Mincho" panose="02020609040205080304" pitchFamily="49" charset="-128"/>
                            <a:cs typeface="Arial" panose="020B0604020202020204" pitchFamily="34" charset="0"/>
                          </a:rPr>
                          <m:t>yi</m:t>
                        </m:r>
                        <m:r>
                          <m:rPr>
                            <m:nor/>
                          </m:rPr>
                          <a:rPr lang="en-US" sz="2000" dirty="0">
                            <a:latin typeface="Cambria" panose="02040503050406030204" pitchFamily="18" charset="0"/>
                            <a:ea typeface="MS Mincho" panose="02020609040205080304" pitchFamily="49" charset="-128"/>
                            <a:cs typeface="Arial" panose="020B0604020202020204" pitchFamily="34" charset="0"/>
                          </a:rPr>
                          <m:t> − ȳ)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sz="2000" dirty="0">
                            <a:latin typeface="Cambria" panose="02040503050406030204" pitchFamily="18" charset="0"/>
                            <a:ea typeface="MS Mincho" panose="02020609040205080304" pitchFamily="49" charset="-128"/>
                            <a:cs typeface="Arial" panose="020B0604020202020204" pitchFamily="34" charset="0"/>
                          </a:rPr>
                          <m:t>Σ</m:t>
                        </m:r>
                        <m:r>
                          <m:rPr>
                            <m:nor/>
                          </m:rPr>
                          <a:rPr lang="en-US" sz="2000" dirty="0">
                            <a:latin typeface="Cambria" panose="02040503050406030204" pitchFamily="18" charset="0"/>
                            <a:ea typeface="MS Mincho" panose="02020609040205080304" pitchFamily="49" charset="-128"/>
                            <a:cs typeface="Arial" panose="020B0604020202020204" pitchFamily="34" charset="0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US" sz="2000" dirty="0">
                            <a:latin typeface="Cambria" panose="02040503050406030204" pitchFamily="18" charset="0"/>
                            <a:ea typeface="MS Mincho" panose="02020609040205080304" pitchFamily="49" charset="-128"/>
                            <a:cs typeface="Arial" panose="020B0604020202020204" pitchFamily="34" charset="0"/>
                          </a:rPr>
                          <m:t>xi</m:t>
                        </m:r>
                        <m:r>
                          <m:rPr>
                            <m:nor/>
                          </m:rPr>
                          <a:rPr lang="en-US" sz="2000" dirty="0">
                            <a:latin typeface="Cambria" panose="02040503050406030204" pitchFamily="18" charset="0"/>
                            <a:ea typeface="MS Mincho" panose="02020609040205080304" pitchFamily="49" charset="-128"/>
                            <a:cs typeface="Arial" panose="020B0604020202020204" pitchFamily="34" charset="0"/>
                          </a:rPr>
                          <m:t> − </m:t>
                        </m:r>
                        <m:r>
                          <m:rPr>
                            <m:nor/>
                          </m:rPr>
                          <a:rPr lang="en-US" sz="2000" dirty="0">
                            <a:latin typeface="Cambria" panose="02040503050406030204" pitchFamily="18" charset="0"/>
                            <a:ea typeface="MS Mincho" panose="02020609040205080304" pitchFamily="49" charset="-128"/>
                            <a:cs typeface="Arial" panose="020B0604020202020204" pitchFamily="34" charset="0"/>
                          </a:rPr>
                          <m:t>x</m:t>
                        </m:r>
                        <m:r>
                          <m:rPr>
                            <m:nor/>
                          </m:rPr>
                          <a:rPr lang="en-US" sz="2000" dirty="0">
                            <a:latin typeface="Cambria" panose="02040503050406030204" pitchFamily="18" charset="0"/>
                            <a:ea typeface="MS Mincho" panose="02020609040205080304" pitchFamily="49" charset="-128"/>
                            <a:cs typeface="Arial" panose="020B0604020202020204" pitchFamily="34" charset="0"/>
                          </a:rPr>
                          <m:t>̄)²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>
                    <a:effectLst/>
                    <a:latin typeface="Cambria" panose="02040503050406030204" pitchFamily="18" charset="0"/>
                    <a:ea typeface="MS Mincho" panose="02020609040205080304" pitchFamily="49" charset="-128"/>
                    <a:cs typeface="Arial" panose="020B0604020202020204" pitchFamily="34" charset="0"/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1880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154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>
                    <a:effectLst/>
                    <a:latin typeface="Cambria" panose="02040503050406030204" pitchFamily="18" charset="0"/>
                    <a:ea typeface="MS Mincho" panose="02020609040205080304" pitchFamily="49" charset="-128"/>
                    <a:cs typeface="Arial" panose="020B0604020202020204" pitchFamily="34" charset="0"/>
                  </a:rPr>
                  <a:t>= </a:t>
                </a:r>
                <a:r>
                  <a:rPr lang="en-US" sz="2000" dirty="0">
                    <a:solidFill>
                      <a:srgbClr val="C00000"/>
                    </a:solidFill>
                    <a:effectLst/>
                    <a:latin typeface="Cambria" panose="02040503050406030204" pitchFamily="18" charset="0"/>
                    <a:ea typeface="MS Mincho" panose="02020609040205080304" pitchFamily="49" charset="-128"/>
                    <a:cs typeface="Arial" panose="020B0604020202020204" pitchFamily="34" charset="0"/>
                  </a:rPr>
                  <a:t>12.2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E83C8F3-8061-0E59-FAD5-234EEDE3CD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8112" y="4712644"/>
                <a:ext cx="6096000" cy="766941"/>
              </a:xfrm>
              <a:prstGeom prst="rect">
                <a:avLst/>
              </a:prstGeom>
              <a:blipFill>
                <a:blip r:embed="rId6"/>
                <a:stretch>
                  <a:fillRect l="-11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221849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B9DCDEE-3CE2-A7A8-F3CA-A889E8174C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9921" y="4493342"/>
            <a:ext cx="2397760" cy="213605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4120" y="238760"/>
            <a:ext cx="7772400" cy="9906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4000" dirty="0"/>
              <a:t>Approaches to Minimize Loss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3857" y="1381760"/>
            <a:ext cx="10874943" cy="4419600"/>
          </a:xfrm>
        </p:spPr>
        <p:txBody>
          <a:bodyPr>
            <a:normAutofit/>
          </a:bodyPr>
          <a:lstStyle/>
          <a:p>
            <a:pPr>
              <a:buFont typeface="Wingdings" charset="2"/>
              <a:buChar char="l"/>
              <a:defRPr/>
            </a:pPr>
            <a:r>
              <a:rPr lang="en-US" sz="2600" dirty="0"/>
              <a:t>The </a:t>
            </a:r>
            <a:r>
              <a:rPr lang="en-US" sz="2600" dirty="0">
                <a:solidFill>
                  <a:srgbClr val="C00000"/>
                </a:solidFill>
              </a:rPr>
              <a:t>closed form </a:t>
            </a:r>
            <a:r>
              <a:rPr lang="en-US" sz="2600" dirty="0"/>
              <a:t>is </a:t>
            </a:r>
            <a:r>
              <a:rPr lang="en-US" sz="2600" dirty="0">
                <a:solidFill>
                  <a:srgbClr val="C00000"/>
                </a:solidFill>
              </a:rPr>
              <a:t>computationally</a:t>
            </a:r>
            <a:r>
              <a:rPr lang="en-US" sz="2600" dirty="0"/>
              <a:t> </a:t>
            </a:r>
            <a:r>
              <a:rPr lang="en-US" sz="2600" dirty="0">
                <a:solidFill>
                  <a:srgbClr val="C00000"/>
                </a:solidFill>
              </a:rPr>
              <a:t>expensive</a:t>
            </a:r>
            <a:r>
              <a:rPr lang="en-US" sz="2600" dirty="0"/>
              <a:t> (for large number of parameters in neural networks it is not feasible)</a:t>
            </a:r>
          </a:p>
          <a:p>
            <a:pPr>
              <a:buFont typeface="Wingdings" charset="2"/>
              <a:buChar char="l"/>
              <a:defRPr/>
            </a:pPr>
            <a:r>
              <a:rPr lang="en-US" sz="2600" dirty="0"/>
              <a:t>For many computationally expensive problems, </a:t>
            </a:r>
            <a:r>
              <a:rPr lang="en-US" sz="2600" dirty="0">
                <a:solidFill>
                  <a:srgbClr val="C00000"/>
                </a:solidFill>
              </a:rPr>
              <a:t>greedy</a:t>
            </a:r>
            <a:r>
              <a:rPr lang="en-US" sz="2600" dirty="0"/>
              <a:t> approaches can provide reasonable solutions at much lower computational cost</a:t>
            </a:r>
          </a:p>
          <a:p>
            <a:pPr>
              <a:buFont typeface="Wingdings" charset="2"/>
              <a:buChar char="l"/>
              <a:defRPr/>
            </a:pPr>
            <a:r>
              <a:rPr lang="en-US" sz="2600" dirty="0"/>
              <a:t>A greedy approach solves a problem </a:t>
            </a:r>
            <a:r>
              <a:rPr lang="en-US" sz="2600" dirty="0">
                <a:solidFill>
                  <a:srgbClr val="C00000"/>
                </a:solidFill>
              </a:rPr>
              <a:t>step by step </a:t>
            </a:r>
            <a:r>
              <a:rPr lang="en-US" sz="2600" dirty="0"/>
              <a:t>by making the best (locally optimal) decision at each step (not necessarily global optimal decision)</a:t>
            </a:r>
          </a:p>
          <a:p>
            <a:pPr>
              <a:buFont typeface="Wingdings" charset="2"/>
              <a:buChar char="l"/>
              <a:defRPr/>
            </a:pPr>
            <a:r>
              <a:rPr lang="en-US" sz="2600" dirty="0"/>
              <a:t>There are also </a:t>
            </a:r>
            <a:r>
              <a:rPr lang="en-US" sz="2600" dirty="0">
                <a:solidFill>
                  <a:srgbClr val="C00000"/>
                </a:solidFill>
              </a:rPr>
              <a:t>greedy</a:t>
            </a:r>
            <a:r>
              <a:rPr lang="en-US" sz="2600" dirty="0"/>
              <a:t> approaches to </a:t>
            </a:r>
            <a:r>
              <a:rPr lang="en-US" sz="2600" dirty="0">
                <a:solidFill>
                  <a:srgbClr val="C00000"/>
                </a:solidFill>
              </a:rPr>
              <a:t>estimate</a:t>
            </a:r>
            <a:r>
              <a:rPr lang="en-US" sz="2600" dirty="0"/>
              <a:t> </a:t>
            </a:r>
            <a:r>
              <a:rPr lang="en-US" sz="2600" dirty="0">
                <a:solidFill>
                  <a:srgbClr val="C00000"/>
                </a:solidFill>
              </a:rPr>
              <a:t>optimal</a:t>
            </a:r>
            <a:r>
              <a:rPr lang="en-US" sz="2600" dirty="0"/>
              <a:t> weights (and bias) with </a:t>
            </a:r>
            <a:r>
              <a:rPr lang="en-US" sz="2600" dirty="0">
                <a:solidFill>
                  <a:srgbClr val="C00000"/>
                </a:solidFill>
              </a:rPr>
              <a:t>less computation cost</a:t>
            </a:r>
            <a:r>
              <a:rPr lang="en-US" sz="2600" dirty="0"/>
              <a:t>. </a:t>
            </a:r>
          </a:p>
          <a:p>
            <a:pPr>
              <a:buFont typeface="Wingdings" charset="2"/>
              <a:buChar char="l"/>
              <a:defRPr/>
            </a:pPr>
            <a:r>
              <a:rPr lang="en-US" sz="2600" dirty="0"/>
              <a:t>One common greedy approach is </a:t>
            </a:r>
            <a:r>
              <a:rPr lang="en-US" sz="2600" dirty="0">
                <a:solidFill>
                  <a:srgbClr val="C00000"/>
                </a:solidFill>
              </a:rPr>
              <a:t>gradient descendent</a:t>
            </a:r>
            <a:r>
              <a:rPr lang="en-US" sz="2600" dirty="0"/>
              <a:t>.</a:t>
            </a:r>
          </a:p>
          <a:p>
            <a:pPr>
              <a:buFont typeface="Wingdings" charset="2"/>
              <a:buChar char="l"/>
              <a:defRPr/>
            </a:pPr>
            <a:r>
              <a:rPr lang="en-US" sz="2600" dirty="0"/>
              <a:t>It is an iterative approach tries to move </a:t>
            </a:r>
            <a:r>
              <a:rPr lang="en-US" dirty="0"/>
              <a:t>towards </a:t>
            </a:r>
            <a:r>
              <a:rPr lang="en-US" dirty="0">
                <a:solidFill>
                  <a:srgbClr val="C00000"/>
                </a:solidFill>
              </a:rPr>
              <a:t>smaller loss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28381258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CCAE8-CBB4-E945-F4EC-8BC747F1D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400" dirty="0"/>
              <a:t>Gradient Descent - </a:t>
            </a:r>
            <a:r>
              <a:rPr lang="en-US" dirty="0"/>
              <a:t>Intuitive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775B12-F27C-3B71-1768-8215428914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4801"/>
            <a:ext cx="10754360" cy="281065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Gradient</a:t>
            </a:r>
            <a:r>
              <a:rPr lang="en-US" dirty="0"/>
              <a:t> is the vector of </a:t>
            </a:r>
            <a:r>
              <a:rPr lang="en-US" dirty="0">
                <a:solidFill>
                  <a:srgbClr val="C00000"/>
                </a:solidFill>
              </a:rPr>
              <a:t>partial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rgbClr val="C00000"/>
                </a:solidFill>
              </a:rPr>
              <a:t>derivatives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with respect to each parameter:</a:t>
            </a:r>
          </a:p>
          <a:p>
            <a:pPr marL="0" indent="0">
              <a:buNone/>
            </a:pPr>
            <a:endParaRPr lang="en-US" dirty="0">
              <a:solidFill>
                <a:srgbClr val="C00000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rgbClr val="C00000"/>
                </a:solidFill>
              </a:rPr>
              <a:t>Zero</a:t>
            </a:r>
            <a:r>
              <a:rPr lang="en-US" dirty="0"/>
              <a:t> slope of gradient </a:t>
            </a:r>
            <a:r>
              <a:rPr lang="en-US" dirty="0">
                <a:sym typeface="Wingdings" panose="05000000000000000000" pitchFamily="2" charset="2"/>
              </a:rPr>
              <a:t> it is </a:t>
            </a:r>
            <a:r>
              <a:rPr lang="en-US" dirty="0">
                <a:solidFill>
                  <a:srgbClr val="C00000"/>
                </a:solidFill>
                <a:sym typeface="Wingdings" panose="05000000000000000000" pitchFamily="2" charset="2"/>
              </a:rPr>
              <a:t>Minimum</a:t>
            </a:r>
            <a:r>
              <a:rPr lang="en-US" dirty="0">
                <a:sym typeface="Wingdings" panose="05000000000000000000" pitchFamily="2" charset="2"/>
              </a:rPr>
              <a:t> point (sometimes local minimum)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rgbClr val="C00000"/>
                </a:solidFill>
              </a:rPr>
              <a:t>Big</a:t>
            </a:r>
            <a:r>
              <a:rPr lang="en-US" dirty="0"/>
              <a:t> slope of gradient </a:t>
            </a:r>
            <a:r>
              <a:rPr lang="en-US" dirty="0">
                <a:sym typeface="Wingdings" panose="05000000000000000000" pitchFamily="2" charset="2"/>
              </a:rPr>
              <a:t>It is </a:t>
            </a:r>
            <a:r>
              <a:rPr lang="en-US" dirty="0">
                <a:solidFill>
                  <a:srgbClr val="C00000"/>
                </a:solidFill>
                <a:sym typeface="Wingdings" panose="05000000000000000000" pitchFamily="2" charset="2"/>
              </a:rPr>
              <a:t>far</a:t>
            </a:r>
            <a:r>
              <a:rPr lang="en-US" dirty="0">
                <a:sym typeface="Wingdings" panose="05000000000000000000" pitchFamily="2" charset="2"/>
              </a:rPr>
              <a:t> from zero slope (which we are looking for)  we need bigger decrease 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rgbClr val="C00000"/>
                </a:solidFill>
              </a:rPr>
              <a:t>Small</a:t>
            </a:r>
            <a:r>
              <a:rPr lang="en-US" dirty="0"/>
              <a:t> slope of gradient </a:t>
            </a:r>
            <a:r>
              <a:rPr lang="en-US" dirty="0">
                <a:sym typeface="Wingdings" panose="05000000000000000000" pitchFamily="2" charset="2"/>
              </a:rPr>
              <a:t> It is </a:t>
            </a:r>
            <a:r>
              <a:rPr lang="en-US" dirty="0">
                <a:solidFill>
                  <a:srgbClr val="C00000"/>
                </a:solidFill>
                <a:sym typeface="Wingdings" panose="05000000000000000000" pitchFamily="2" charset="2"/>
              </a:rPr>
              <a:t>near</a:t>
            </a:r>
            <a:r>
              <a:rPr lang="en-US" dirty="0">
                <a:sym typeface="Wingdings" panose="05000000000000000000" pitchFamily="2" charset="2"/>
              </a:rPr>
              <a:t> to zero slope (which we are looking for)  we need smaller decrease (not passing by)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endParaRPr lang="en-US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F78BA40B-3553-39A9-2BB5-AC302B911E8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32768805"/>
              </p:ext>
            </p:extLst>
          </p:nvPr>
        </p:nvGraphicFramePr>
        <p:xfrm>
          <a:off x="7477760" y="4001294"/>
          <a:ext cx="4556825" cy="28861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3" imgW="7308720" imgH="4629240" progId="">
                  <p:embed/>
                </p:oleObj>
              </mc:Choice>
              <mc:Fallback>
                <p:oleObj name="PBrush" r:id="rId3" imgW="7308720" imgH="4629240" progId="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C39CDDCD-230E-C2CD-13B9-C0AC2CCA59D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477760" y="4001294"/>
                        <a:ext cx="4556825" cy="288612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F2BE48A4-EEDE-4DC2-AF60-5F3338211EB8}"/>
              </a:ext>
            </a:extLst>
          </p:cNvPr>
          <p:cNvSpPr txBox="1"/>
          <p:nvPr/>
        </p:nvSpPr>
        <p:spPr>
          <a:xfrm>
            <a:off x="1032493" y="4648211"/>
            <a:ext cx="609600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400" dirty="0">
                <a:sym typeface="Wingdings" panose="05000000000000000000" pitchFamily="2" charset="2"/>
              </a:rPr>
              <a:t>1,2,3  </a:t>
            </a:r>
            <a:r>
              <a:rPr lang="en-US" sz="2400" b="1" dirty="0">
                <a:sym typeface="Wingdings" panose="05000000000000000000" pitchFamily="2" charset="2"/>
              </a:rPr>
              <a:t>A greedy idea</a:t>
            </a:r>
            <a:r>
              <a:rPr lang="en-US" sz="2400" dirty="0">
                <a:sym typeface="Wingdings" panose="05000000000000000000" pitchFamily="2" charset="2"/>
              </a:rPr>
              <a:t>: </a:t>
            </a:r>
          </a:p>
          <a:p>
            <a:pPr marL="0" indent="0">
              <a:buNone/>
            </a:pPr>
            <a:r>
              <a:rPr lang="en-US" sz="2400" dirty="0">
                <a:sym typeface="Wingdings" panose="05000000000000000000" pitchFamily="2" charset="2"/>
              </a:rPr>
              <a:t>In each step, subtract a value </a:t>
            </a:r>
            <a:r>
              <a:rPr lang="en-US" sz="2400" dirty="0">
                <a:solidFill>
                  <a:srgbClr val="C00000"/>
                </a:solidFill>
                <a:sym typeface="Wingdings" panose="05000000000000000000" pitchFamily="2" charset="2"/>
              </a:rPr>
              <a:t>proportional</a:t>
            </a:r>
            <a:r>
              <a:rPr lang="en-US" sz="2400" dirty="0">
                <a:sym typeface="Wingdings" panose="05000000000000000000" pitchFamily="2" charset="2"/>
              </a:rPr>
              <a:t> to last gradient (bigger value for big gradient and smaller value for small gradient) to get closer to minimum point.</a:t>
            </a:r>
          </a:p>
        </p:txBody>
      </p:sp>
    </p:spTree>
    <p:extLst>
      <p:ext uri="{BB962C8B-B14F-4D97-AF65-F5344CB8AC3E}">
        <p14:creationId xmlns:p14="http://schemas.microsoft.com/office/powerpoint/2010/main" val="9307253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>
            <a:extLst>
              <a:ext uri="{FF2B5EF4-FFF2-40B4-BE49-F238E27FC236}">
                <a16:creationId xmlns:a16="http://schemas.microsoft.com/office/drawing/2014/main" id="{71261098-71E1-FCFA-AAFC-C8A3B16F2D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Artificial Neural Network</a:t>
            </a:r>
          </a:p>
        </p:txBody>
      </p:sp>
      <p:sp>
        <p:nvSpPr>
          <p:cNvPr id="14339" name="Content Placeholder 2">
            <a:extLst>
              <a:ext uri="{FF2B5EF4-FFF2-40B4-BE49-F238E27FC236}">
                <a16:creationId xmlns:a16="http://schemas.microsoft.com/office/drawing/2014/main" id="{D02F0B44-9D96-BE02-CE84-F0C85D3EDF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Artificial Neurons loosely </a:t>
            </a:r>
            <a:r>
              <a:rPr lang="en-US" altLang="en-US" dirty="0">
                <a:solidFill>
                  <a:srgbClr val="C00000"/>
                </a:solidFill>
              </a:rPr>
              <a:t>mimic</a:t>
            </a:r>
            <a:r>
              <a:rPr lang="en-US" altLang="en-US" dirty="0"/>
              <a:t> the way </a:t>
            </a:r>
            <a:r>
              <a:rPr lang="en-US" altLang="en-US" dirty="0">
                <a:solidFill>
                  <a:srgbClr val="C00000"/>
                </a:solidFill>
              </a:rPr>
              <a:t>biological neurons</a:t>
            </a:r>
            <a:r>
              <a:rPr lang="en-US" altLang="en-US" dirty="0"/>
              <a:t> in the human brain process information </a:t>
            </a:r>
          </a:p>
          <a:p>
            <a:pPr eaLnBrk="1" hangingPunct="1"/>
            <a:r>
              <a:rPr lang="en-US" altLang="en-US" dirty="0"/>
              <a:t>Artificial Neuron is the </a:t>
            </a:r>
            <a:r>
              <a:rPr lang="en-US" altLang="en-US" dirty="0">
                <a:solidFill>
                  <a:srgbClr val="C00000"/>
                </a:solidFill>
              </a:rPr>
              <a:t>building block </a:t>
            </a:r>
            <a:r>
              <a:rPr lang="en-US" altLang="en-US" dirty="0"/>
              <a:t>of artificial </a:t>
            </a:r>
            <a:r>
              <a:rPr lang="en-US" altLang="en-US" dirty="0">
                <a:solidFill>
                  <a:srgbClr val="C00000"/>
                </a:solidFill>
              </a:rPr>
              <a:t>neural networks </a:t>
            </a:r>
          </a:p>
          <a:p>
            <a:pPr eaLnBrk="1" hangingPunct="1"/>
            <a:r>
              <a:rPr lang="en-US" altLang="en-US" dirty="0"/>
              <a:t>Artificial Neuron</a:t>
            </a:r>
            <a:r>
              <a:rPr lang="en-US" dirty="0"/>
              <a:t> is </a:t>
            </a:r>
            <a:r>
              <a:rPr lang="en-US" dirty="0">
                <a:solidFill>
                  <a:srgbClr val="C00000"/>
                </a:solidFill>
              </a:rPr>
              <a:t>activated</a:t>
            </a:r>
            <a:r>
              <a:rPr lang="en-US" dirty="0"/>
              <a:t> in response to certain inputs and produces an output (</a:t>
            </a:r>
            <a:r>
              <a:rPr lang="en-US" dirty="0">
                <a:solidFill>
                  <a:srgbClr val="C00000"/>
                </a:solidFill>
              </a:rPr>
              <a:t>fires</a:t>
            </a:r>
            <a:r>
              <a:rPr lang="en-US" dirty="0"/>
              <a:t>)</a:t>
            </a:r>
            <a:endParaRPr lang="en-US" altLang="en-US" dirty="0"/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id="{0ED95E86-E2E9-A602-89BB-1649E7C4256D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0101" y="4186238"/>
            <a:ext cx="4038600" cy="2306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87123DD2-9396-D2D7-59AB-37ADC0FDFFC0}"/>
              </a:ext>
            </a:extLst>
          </p:cNvPr>
          <p:cNvSpPr txBox="1">
            <a:spLocks/>
          </p:cNvSpPr>
          <p:nvPr/>
        </p:nvSpPr>
        <p:spPr bwMode="auto">
          <a:xfrm>
            <a:off x="6330079" y="3605624"/>
            <a:ext cx="2379322" cy="4456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eaLnBrk="1" hangingPunct="1"/>
            <a:r>
              <a:rPr lang="en-US" altLang="en-US" sz="2000" dirty="0">
                <a:solidFill>
                  <a:schemeClr val="accent1">
                    <a:lumMod val="75000"/>
                  </a:schemeClr>
                </a:solidFill>
              </a:rPr>
              <a:t>Biological Neurons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06FCC6E-69E8-9AD6-E545-DB0F90B6E12B}"/>
              </a:ext>
            </a:extLst>
          </p:cNvPr>
          <p:cNvSpPr txBox="1">
            <a:spLocks/>
          </p:cNvSpPr>
          <p:nvPr/>
        </p:nvSpPr>
        <p:spPr bwMode="auto">
          <a:xfrm>
            <a:off x="8974478" y="3605623"/>
            <a:ext cx="2379322" cy="4456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eaLnBrk="1" hangingPunct="1"/>
            <a:r>
              <a:rPr lang="en-US" altLang="en-US" sz="2000" dirty="0">
                <a:solidFill>
                  <a:schemeClr val="accent1">
                    <a:lumMod val="75000"/>
                  </a:schemeClr>
                </a:solidFill>
              </a:rPr>
              <a:t>Artificial Neurons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A24993-FEA4-BD2C-2E55-0E0E9E2C6476}"/>
              </a:ext>
            </a:extLst>
          </p:cNvPr>
          <p:cNvSpPr txBox="1"/>
          <p:nvPr/>
        </p:nvSpPr>
        <p:spPr>
          <a:xfrm>
            <a:off x="963114" y="4691141"/>
            <a:ext cx="560207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Information is conveyed by mean </a:t>
            </a:r>
            <a:r>
              <a:rPr lang="en-US" sz="2000" dirty="0">
                <a:solidFill>
                  <a:srgbClr val="C00000"/>
                </a:solidFill>
              </a:rPr>
              <a:t>firing</a:t>
            </a:r>
            <a:r>
              <a:rPr lang="en-US" sz="2000" dirty="0"/>
              <a:t> rate of neuron (</a:t>
            </a:r>
            <a:r>
              <a:rPr lang="en-US" sz="2000" dirty="0">
                <a:solidFill>
                  <a:srgbClr val="C00000"/>
                </a:solidFill>
              </a:rPr>
              <a:t>activations</a:t>
            </a:r>
            <a:r>
              <a:rPr lang="en-US" sz="2000" dirty="0"/>
              <a:t> as a series of brief electrical pulses )</a:t>
            </a:r>
          </a:p>
        </p:txBody>
      </p:sp>
      <p:pic>
        <p:nvPicPr>
          <p:cNvPr id="6" name="Picture 5" descr="A diagram of a machine learning&#10;&#10;AI-generated content may be incorrect.">
            <a:extLst>
              <a:ext uri="{FF2B5EF4-FFF2-40B4-BE49-F238E27FC236}">
                <a16:creationId xmlns:a16="http://schemas.microsoft.com/office/drawing/2014/main" id="{7A15E496-660C-A002-1A91-E232C17B6C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7480" y="187166"/>
            <a:ext cx="1681480" cy="168148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EF2E63-C159-0B22-16B0-C42C1A244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Learning Steps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D70A45D6-12B1-0748-EF23-4AFB36C40272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936017" y="1844576"/>
            <a:ext cx="6964916" cy="40934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457200" indent="-4572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en-US" sz="2000" dirty="0"/>
              <a:t>It starts with </a:t>
            </a:r>
            <a:r>
              <a:rPr lang="en-US" altLang="en-US" sz="2000" dirty="0">
                <a:solidFill>
                  <a:srgbClr val="C00000"/>
                </a:solidFill>
              </a:rPr>
              <a:t>random initial </a:t>
            </a:r>
            <a:r>
              <a:rPr lang="en-US" altLang="en-US" sz="2000" dirty="0"/>
              <a:t>numbers for parameters and iteratively updating the model’s parameters in the </a:t>
            </a:r>
            <a:r>
              <a:rPr lang="en-US" altLang="en-US" sz="2000" dirty="0">
                <a:solidFill>
                  <a:srgbClr val="C00000"/>
                </a:solidFill>
              </a:rPr>
              <a:t>negative gradient direction.</a:t>
            </a:r>
          </a:p>
          <a:p>
            <a:pPr marL="457200" indent="-4572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endParaRPr lang="en-US" altLang="en-US" sz="2000" dirty="0"/>
          </a:p>
          <a:p>
            <a:pPr marL="457200" indent="-4572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en-US" sz="2000" dirty="0"/>
              <a:t>In each iteration of the algorithm, the </a:t>
            </a:r>
            <a:r>
              <a:rPr lang="en-US" altLang="en-US" sz="2000" dirty="0">
                <a:solidFill>
                  <a:srgbClr val="C00000"/>
                </a:solidFill>
              </a:rPr>
              <a:t>gradient of the loss function </a:t>
            </a:r>
            <a:r>
              <a:rPr lang="en-US" altLang="en-US" sz="2000" dirty="0"/>
              <a:t>with respect to each parameter is computed.</a:t>
            </a:r>
          </a:p>
          <a:p>
            <a:pPr marL="457200" indent="-4572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endParaRPr lang="en-US" altLang="en-US" sz="2000" dirty="0"/>
          </a:p>
          <a:p>
            <a:pPr marL="457200" indent="-4572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en-US" sz="2000" dirty="0"/>
              <a:t>The size of the step is controlled by the </a:t>
            </a:r>
            <a:r>
              <a:rPr lang="en-US" altLang="en-US" sz="2000" dirty="0">
                <a:solidFill>
                  <a:srgbClr val="C00000"/>
                </a:solidFill>
              </a:rPr>
              <a:t>learning rate</a:t>
            </a:r>
            <a:r>
              <a:rPr lang="en-US" altLang="en-US" sz="2000" dirty="0"/>
              <a:t>, which determines how quickly the algorithm moves towards the minimum.</a:t>
            </a:r>
          </a:p>
          <a:p>
            <a:pPr marL="457200" indent="-4572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endParaRPr lang="en-US" altLang="en-US" sz="2000" dirty="0"/>
          </a:p>
          <a:p>
            <a:pPr marL="457200" indent="-4572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en-US" sz="2000" dirty="0"/>
              <a:t>The process is repeated until the gradient (slope) becomes </a:t>
            </a:r>
            <a:r>
              <a:rPr lang="en-US" altLang="en-US" sz="2000" dirty="0">
                <a:solidFill>
                  <a:srgbClr val="C00000"/>
                </a:solidFill>
              </a:rPr>
              <a:t>close to zero</a:t>
            </a:r>
            <a:r>
              <a:rPr lang="en-US" altLang="en-US" sz="2000" dirty="0"/>
              <a:t> or after a </a:t>
            </a:r>
            <a:r>
              <a:rPr lang="en-US" altLang="en-US" sz="2000" dirty="0">
                <a:solidFill>
                  <a:srgbClr val="C00000"/>
                </a:solidFill>
              </a:rPr>
              <a:t>predefined number of steps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01CBD79-9573-5A66-23CE-F6EC43B751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7873" y="2562567"/>
            <a:ext cx="3981253" cy="97785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A638659-F67C-77AC-99BA-B49EC5C05BDC}"/>
                  </a:ext>
                </a:extLst>
              </p:cNvPr>
              <p:cNvSpPr txBox="1"/>
              <p:nvPr/>
            </p:nvSpPr>
            <p:spPr>
              <a:xfrm>
                <a:off x="1116995" y="6091892"/>
                <a:ext cx="6096000" cy="7278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𝐿𝑒𝑎𝑟𝑛𝑖𝑛𝑔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𝑟𝑎𝑡𝑒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A638659-F67C-77AC-99BA-B49EC5C05B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6995" y="6091892"/>
                <a:ext cx="6096000" cy="72789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284BBDCB-67E5-4509-0A61-5C4CDA96FD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7873" y="4412298"/>
            <a:ext cx="4302211" cy="2080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4815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4BC44-96F7-9454-5B96-09DEC57C7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Rate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E9FD0D-BE9B-5570-1622-04E7DEAAEAC1}"/>
              </a:ext>
            </a:extLst>
          </p:cNvPr>
          <p:cNvSpPr txBox="1"/>
          <p:nvPr/>
        </p:nvSpPr>
        <p:spPr>
          <a:xfrm>
            <a:off x="544530" y="1181381"/>
            <a:ext cx="1164747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400" b="1" dirty="0"/>
              <a:t>Learning rate </a:t>
            </a:r>
            <a:r>
              <a:rPr lang="en-US" sz="2400" dirty="0"/>
              <a:t>is a hyperparameter that determines how big a </a:t>
            </a:r>
            <a:r>
              <a:rPr lang="en-US" sz="2400" dirty="0">
                <a:solidFill>
                  <a:srgbClr val="C00000"/>
                </a:solidFill>
              </a:rPr>
              <a:t>step</a:t>
            </a:r>
            <a:r>
              <a:rPr lang="en-US" sz="2400" dirty="0"/>
              <a:t> is taken.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 too </a:t>
            </a:r>
            <a:r>
              <a:rPr lang="en-US" sz="2400" dirty="0">
                <a:solidFill>
                  <a:srgbClr val="C00000"/>
                </a:solidFill>
              </a:rPr>
              <a:t>high</a:t>
            </a:r>
            <a:r>
              <a:rPr lang="en-US" sz="2400" dirty="0"/>
              <a:t> learning rate will make the learning </a:t>
            </a:r>
            <a:r>
              <a:rPr lang="en-US" sz="2400" dirty="0">
                <a:solidFill>
                  <a:srgbClr val="C00000"/>
                </a:solidFill>
              </a:rPr>
              <a:t>jump</a:t>
            </a:r>
            <a:r>
              <a:rPr lang="en-US" sz="2400" dirty="0"/>
              <a:t> over minima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 too </a:t>
            </a:r>
            <a:r>
              <a:rPr lang="en-US" sz="2400" dirty="0">
                <a:solidFill>
                  <a:srgbClr val="C00000"/>
                </a:solidFill>
              </a:rPr>
              <a:t>low</a:t>
            </a:r>
            <a:r>
              <a:rPr lang="en-US" sz="2400" dirty="0"/>
              <a:t> learning rate will either take </a:t>
            </a:r>
            <a:r>
              <a:rPr lang="en-US" sz="2400" dirty="0">
                <a:solidFill>
                  <a:srgbClr val="C00000"/>
                </a:solidFill>
              </a:rPr>
              <a:t>too long </a:t>
            </a:r>
            <a:r>
              <a:rPr lang="en-US" sz="2400" dirty="0"/>
              <a:t>to converge or get stuck in a local minimum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C00000"/>
                </a:solidFill>
              </a:rPr>
              <a:t>Optimal</a:t>
            </a:r>
            <a:r>
              <a:rPr lang="en-US" sz="2400" dirty="0"/>
              <a:t> learning rate depends on the model and can be determined using the </a:t>
            </a:r>
            <a:r>
              <a:rPr lang="en-US" sz="2400" dirty="0">
                <a:solidFill>
                  <a:srgbClr val="C00000"/>
                </a:solidFill>
              </a:rPr>
              <a:t>validation</a:t>
            </a:r>
            <a:r>
              <a:rPr lang="en-US" sz="2400" dirty="0"/>
              <a:t> data</a:t>
            </a:r>
          </a:p>
        </p:txBody>
      </p:sp>
      <p:pic>
        <p:nvPicPr>
          <p:cNvPr id="7" name="Content Placeholder 6" descr="A graph of a function&#10;&#10;Description automatically generated">
            <a:extLst>
              <a:ext uri="{FF2B5EF4-FFF2-40B4-BE49-F238E27FC236}">
                <a16:creationId xmlns:a16="http://schemas.microsoft.com/office/drawing/2014/main" id="{47BEE420-6210-4AE4-1CAF-AC1A7CE351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113" y="3827008"/>
            <a:ext cx="6530020" cy="2532696"/>
          </a:xfrm>
        </p:spPr>
      </p:pic>
      <p:pic>
        <p:nvPicPr>
          <p:cNvPr id="5" name="Picture 4" descr="A graph of a graph&#10;&#10;Description automatically generated">
            <a:extLst>
              <a:ext uri="{FF2B5EF4-FFF2-40B4-BE49-F238E27FC236}">
                <a16:creationId xmlns:a16="http://schemas.microsoft.com/office/drawing/2014/main" id="{757E829B-0670-A7AC-EB98-18903BF675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4133" y="3701427"/>
            <a:ext cx="5413372" cy="278385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8C46506-1BD7-4086-78C6-55C5D69EA7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5677" y="3087279"/>
            <a:ext cx="2918883" cy="407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7034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87B4D2-79AD-0435-C063-253D1E368E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400" dirty="0"/>
              <a:t>Gradient Descent – Example1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BA8BF6-F628-B4BC-F820-02026179B6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574280" cy="4351338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Suppose that we want to find the parameter x in a way that minimize f(x) (can be loss):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1- Calculate the derivative</a:t>
            </a:r>
          </a:p>
          <a:p>
            <a:r>
              <a:rPr lang="en-US" dirty="0"/>
              <a:t>The derivative (or gradient) of the function is: </a:t>
            </a:r>
            <a:r>
              <a:rPr lang="en-US" dirty="0">
                <a:solidFill>
                  <a:srgbClr val="C00000"/>
                </a:solidFill>
              </a:rPr>
              <a:t>f′(x)=2x−4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2- Choose a starting point</a:t>
            </a:r>
          </a:p>
          <a:p>
            <a:r>
              <a:rPr lang="en-US" dirty="0"/>
              <a:t>Start at </a:t>
            </a:r>
            <a:r>
              <a:rPr lang="en-US" dirty="0">
                <a:solidFill>
                  <a:srgbClr val="C00000"/>
                </a:solidFill>
              </a:rPr>
              <a:t>x</a:t>
            </a:r>
            <a:r>
              <a:rPr lang="en-US" sz="1600" dirty="0">
                <a:solidFill>
                  <a:srgbClr val="C00000"/>
                </a:solidFill>
              </a:rPr>
              <a:t>0</a:t>
            </a:r>
            <a:r>
              <a:rPr lang="en-US" dirty="0">
                <a:solidFill>
                  <a:srgbClr val="C00000"/>
                </a:solidFill>
              </a:rPr>
              <a:t>=9</a:t>
            </a:r>
            <a:r>
              <a:rPr lang="en-US" dirty="0"/>
              <a:t>. (This is an initial guess for the minimum)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b="1" dirty="0"/>
              <a:t>3- Choose a learning rate</a:t>
            </a:r>
          </a:p>
          <a:p>
            <a:r>
              <a:rPr lang="en-US" dirty="0"/>
              <a:t>learning rate </a:t>
            </a:r>
            <a:r>
              <a:rPr lang="en-US" dirty="0">
                <a:solidFill>
                  <a:srgbClr val="C00000"/>
                </a:solidFill>
              </a:rPr>
              <a:t>α=0.1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B989A8A-30DF-D8A4-A2EB-1B15152D1CCF}"/>
                  </a:ext>
                </a:extLst>
              </p:cNvPr>
              <p:cNvSpPr txBox="1"/>
              <p:nvPr/>
            </p:nvSpPr>
            <p:spPr>
              <a:xfrm>
                <a:off x="8674990" y="1690688"/>
                <a:ext cx="34036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 dirty="0" smtClean="0">
                          <a:solidFill>
                            <a:srgbClr val="C00000"/>
                          </a:solidFill>
                        </a:rPr>
                        <m:t>f</m:t>
                      </m:r>
                      <m:r>
                        <m:rPr>
                          <m:nor/>
                        </m:rPr>
                        <a:rPr lang="en-US" sz="2400" dirty="0" smtClean="0">
                          <a:solidFill>
                            <a:srgbClr val="C00000"/>
                          </a:solidFill>
                        </a:rPr>
                        <m:t>(</m:t>
                      </m:r>
                      <m:r>
                        <m:rPr>
                          <m:nor/>
                        </m:rPr>
                        <a:rPr lang="en-US" sz="2400" dirty="0" smtClean="0">
                          <a:solidFill>
                            <a:srgbClr val="C00000"/>
                          </a:solidFill>
                        </a:rPr>
                        <m:t>x</m:t>
                      </m:r>
                      <m:r>
                        <m:rPr>
                          <m:nor/>
                        </m:rPr>
                        <a:rPr lang="en-US" sz="2400" dirty="0" smtClean="0">
                          <a:solidFill>
                            <a:srgbClr val="C00000"/>
                          </a:solidFill>
                        </a:rPr>
                        <m:t>)</m:t>
                      </m:r>
                      <m:r>
                        <a:rPr lang="en-US" sz="24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400" dirty="0">
                              <a:solidFill>
                                <a:srgbClr val="C00000"/>
                              </a:solidFill>
                            </a:rPr>
                            <m:t>x</m:t>
                          </m:r>
                        </m:e>
                        <m:sup>
                          <m:r>
                            <a:rPr lang="en-US" sz="24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−4</m:t>
                      </m:r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+1 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B989A8A-30DF-D8A4-A2EB-1B15152D1C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4990" y="1690688"/>
                <a:ext cx="3403600" cy="461665"/>
              </a:xfrm>
              <a:prstGeom prst="rect">
                <a:avLst/>
              </a:prstGeom>
              <a:blipFill>
                <a:blip r:embed="rId2"/>
                <a:stretch>
                  <a:fillRect l="-1254" b="-1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9B6E9919-98B8-BA25-5D8C-E600628174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4990" y="2478781"/>
            <a:ext cx="2974724" cy="414490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8631AF7-9EB8-8AEC-D7BA-82ADCD9881AC}"/>
              </a:ext>
            </a:extLst>
          </p:cNvPr>
          <p:cNvSpPr txBox="1"/>
          <p:nvPr/>
        </p:nvSpPr>
        <p:spPr>
          <a:xfrm>
            <a:off x="11643235" y="4768775"/>
            <a:ext cx="43535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4853801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817F0-D423-FCDD-D7AF-1FAAEA6FAF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400" dirty="0"/>
              <a:t>Gradient Descent – Example1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56F4A5-7008-4B6E-EF32-1580CD54B8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4- Perform the gradient descent step</a:t>
            </a:r>
          </a:p>
          <a:p>
            <a:r>
              <a:rPr lang="en-US" dirty="0"/>
              <a:t>To update value of x, the formula is used: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b="1" dirty="0"/>
              <a:t>Iteration 1: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Starting point: </a:t>
            </a:r>
            <a:r>
              <a:rPr lang="en-US" dirty="0">
                <a:solidFill>
                  <a:srgbClr val="C00000"/>
                </a:solidFill>
              </a:rPr>
              <a:t>x</a:t>
            </a:r>
            <a:r>
              <a:rPr lang="en-US" sz="1600" dirty="0">
                <a:solidFill>
                  <a:srgbClr val="C00000"/>
                </a:solidFill>
              </a:rPr>
              <a:t>0</a:t>
            </a:r>
            <a:r>
              <a:rPr lang="en-US" dirty="0"/>
              <a:t>=</a:t>
            </a:r>
            <a:r>
              <a:rPr lang="en-US" dirty="0">
                <a:solidFill>
                  <a:srgbClr val="C00000"/>
                </a:solidFill>
              </a:rPr>
              <a:t>9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f′(x)=2x−4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Gradient at x</a:t>
            </a:r>
            <a:r>
              <a:rPr lang="en-US" sz="1600" dirty="0"/>
              <a:t>0</a:t>
            </a:r>
            <a:r>
              <a:rPr lang="en-US" dirty="0"/>
              <a:t>: f′(9)=2×9−4=14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Update x: </a:t>
            </a:r>
            <a:r>
              <a:rPr lang="en-US" dirty="0">
                <a:solidFill>
                  <a:srgbClr val="C00000"/>
                </a:solidFill>
              </a:rPr>
              <a:t>x</a:t>
            </a:r>
            <a:r>
              <a:rPr lang="en-US" sz="1600" dirty="0">
                <a:solidFill>
                  <a:srgbClr val="C00000"/>
                </a:solidFill>
              </a:rPr>
              <a:t>1</a:t>
            </a:r>
            <a:r>
              <a:rPr lang="en-US" dirty="0"/>
              <a:t>= x</a:t>
            </a:r>
            <a:r>
              <a:rPr lang="en-US" sz="1800" dirty="0"/>
              <a:t>0</a:t>
            </a:r>
            <a:r>
              <a:rPr lang="en-US" sz="2800" dirty="0"/>
              <a:t> – </a:t>
            </a:r>
            <a:r>
              <a:rPr lang="en-US" dirty="0"/>
              <a:t>α</a:t>
            </a:r>
            <a:r>
              <a:rPr lang="en-US" sz="2800" dirty="0"/>
              <a:t>*</a:t>
            </a:r>
            <a:r>
              <a:rPr lang="en-US" dirty="0"/>
              <a:t>f′(x</a:t>
            </a:r>
            <a:r>
              <a:rPr lang="en-US" sz="1800" dirty="0"/>
              <a:t>0</a:t>
            </a:r>
            <a:r>
              <a:rPr lang="en-US" dirty="0"/>
              <a:t>) = </a:t>
            </a:r>
            <a:r>
              <a:rPr lang="en-US" sz="2800" dirty="0"/>
              <a:t> </a:t>
            </a:r>
            <a:r>
              <a:rPr lang="en-US" dirty="0"/>
              <a:t>9 − 0.1×(14)=</a:t>
            </a:r>
            <a:r>
              <a:rPr lang="en-US" dirty="0">
                <a:solidFill>
                  <a:srgbClr val="C00000"/>
                </a:solidFill>
              </a:rPr>
              <a:t>7.6</a:t>
            </a:r>
            <a:r>
              <a:rPr lang="en-US" dirty="0"/>
              <a:t> 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6C57CE-8DBC-C58A-0DC8-6516CBA5E6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4157" y="2997200"/>
            <a:ext cx="4058495" cy="5666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EA1BC78-82F5-5CC0-B5BE-ACB7256D65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2246" y="2281721"/>
            <a:ext cx="3583884" cy="2972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729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D152A-3879-A912-21A3-5736C0DF3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400" dirty="0"/>
              <a:t>Gradient Descent – Example1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C8804F-2E1A-4E6F-855E-B4647BC52B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3040"/>
            <a:ext cx="10515600" cy="5274643"/>
          </a:xfrm>
        </p:spPr>
        <p:txBody>
          <a:bodyPr>
            <a:normAutofit/>
          </a:bodyPr>
          <a:lstStyle/>
          <a:p>
            <a:pPr marL="0" marR="0" lvl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  <a:tabLst>
                <a:tab pos="457200" algn="l"/>
              </a:tabLst>
            </a:pPr>
            <a:r>
              <a:rPr lang="en-US" sz="11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Iteration 2:</a:t>
            </a:r>
            <a:endParaRPr lang="en-US" sz="11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457200" marR="0" lvl="1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None/>
              <a:tabLst>
                <a:tab pos="914400" algn="l"/>
              </a:tabLst>
            </a:pPr>
            <a:r>
              <a:rPr lang="en-US" sz="11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x1=7.6</a:t>
            </a:r>
            <a:endParaRPr lang="en-US" sz="11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457200" marR="0" lvl="1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None/>
              <a:tabLst>
                <a:tab pos="914400" algn="l"/>
              </a:tabLst>
            </a:pPr>
            <a:r>
              <a:rPr lang="en-US" sz="1200" b="1" dirty="0"/>
              <a:t>f′(x)=2x−4 </a:t>
            </a:r>
            <a:r>
              <a:rPr lang="en-US" sz="1200" dirty="0">
                <a:sym typeface="Wingdings" panose="05000000000000000000" pitchFamily="2" charset="2"/>
              </a:rPr>
              <a:t></a:t>
            </a:r>
            <a:r>
              <a:rPr lang="en-US" sz="1200" dirty="0"/>
              <a:t> </a:t>
            </a:r>
            <a:r>
              <a:rPr lang="en-US" sz="11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f′(x1)=2(7.6)−4=15.2−4=11.2</a:t>
            </a:r>
            <a:endParaRPr lang="en-US" sz="11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457200" marR="0" lvl="1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None/>
              <a:tabLst>
                <a:tab pos="914400" algn="l"/>
              </a:tabLst>
            </a:pPr>
            <a:r>
              <a:rPr lang="en-US" sz="11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Update x: </a:t>
            </a:r>
            <a:r>
              <a:rPr lang="en-US" sz="1100" b="1" kern="100" dirty="0">
                <a:solidFill>
                  <a:srgbClr val="C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x2</a:t>
            </a:r>
            <a:r>
              <a:rPr lang="en-US" sz="11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= x1 – </a:t>
            </a:r>
            <a:r>
              <a:rPr lang="el-GR" sz="11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α*</a:t>
            </a:r>
            <a:r>
              <a:rPr lang="en-US" sz="11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f′(x1) =7.6−0.1</a:t>
            </a:r>
            <a:r>
              <a:rPr lang="en-US" sz="1200" dirty="0"/>
              <a:t>×</a:t>
            </a:r>
            <a:r>
              <a:rPr lang="en-US" sz="11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11.2=7.6</a:t>
            </a:r>
            <a:r>
              <a:rPr lang="en-US" sz="11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−</a:t>
            </a:r>
            <a:r>
              <a:rPr lang="en-US" sz="11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1.12=</a:t>
            </a:r>
            <a:r>
              <a:rPr lang="en-US" sz="1100" b="1" kern="100" dirty="0">
                <a:solidFill>
                  <a:srgbClr val="C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6.48</a:t>
            </a:r>
            <a:endParaRPr lang="en-US" sz="1100" kern="100" dirty="0">
              <a:solidFill>
                <a:srgbClr val="C00000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 lvl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  <a:tabLst>
                <a:tab pos="457200" algn="l"/>
              </a:tabLst>
            </a:pPr>
            <a:r>
              <a:rPr lang="en-US" sz="11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Iteration 3:</a:t>
            </a:r>
            <a:endParaRPr lang="en-US" sz="11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457200" marR="0" lvl="1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None/>
              <a:tabLst>
                <a:tab pos="914400" algn="l"/>
              </a:tabLst>
            </a:pPr>
            <a:r>
              <a:rPr lang="en-US" sz="11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x2=6.48</a:t>
            </a:r>
            <a:endParaRPr lang="en-US" sz="11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457200" marR="0" lvl="1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None/>
              <a:tabLst>
                <a:tab pos="914400" algn="l"/>
              </a:tabLst>
            </a:pPr>
            <a:r>
              <a:rPr lang="en-US" sz="1100" b="1" dirty="0"/>
              <a:t>f′(x)=2x−4 </a:t>
            </a:r>
            <a:r>
              <a:rPr lang="en-US" sz="1100" dirty="0">
                <a:sym typeface="Wingdings" panose="05000000000000000000" pitchFamily="2" charset="2"/>
              </a:rPr>
              <a:t></a:t>
            </a:r>
            <a:r>
              <a:rPr lang="en-US" sz="1100" dirty="0"/>
              <a:t> </a:t>
            </a:r>
            <a:r>
              <a:rPr lang="en-US" sz="11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f′(x2)=2(6.48)−4=12.96−4=8.96</a:t>
            </a:r>
            <a:endParaRPr lang="en-US" sz="11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457200" marR="0" lvl="1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None/>
              <a:tabLst>
                <a:tab pos="914400" algn="l"/>
              </a:tabLst>
            </a:pPr>
            <a:r>
              <a:rPr lang="en-US" sz="11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Update x: </a:t>
            </a:r>
            <a:r>
              <a:rPr lang="en-US" sz="1100" b="1" kern="100" dirty="0">
                <a:solidFill>
                  <a:srgbClr val="C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x3</a:t>
            </a:r>
            <a:r>
              <a:rPr lang="en-US" sz="11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= x2 – </a:t>
            </a:r>
            <a:r>
              <a:rPr lang="el-GR" sz="11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α*</a:t>
            </a:r>
            <a:r>
              <a:rPr lang="en-US" sz="11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f′(x2) =6.48−0.1</a:t>
            </a:r>
            <a:r>
              <a:rPr lang="en-US" sz="1200" dirty="0"/>
              <a:t>×</a:t>
            </a:r>
            <a:r>
              <a:rPr lang="en-US" sz="11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8.96=6.48</a:t>
            </a:r>
            <a:r>
              <a:rPr lang="en-US" sz="11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−</a:t>
            </a:r>
            <a:r>
              <a:rPr lang="en-US" sz="11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0.896=</a:t>
            </a:r>
            <a:r>
              <a:rPr lang="en-US" sz="1100" b="1" kern="100" dirty="0">
                <a:solidFill>
                  <a:srgbClr val="C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5.584</a:t>
            </a:r>
            <a:endParaRPr lang="en-US" sz="1100" kern="100" dirty="0">
              <a:solidFill>
                <a:srgbClr val="C00000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 lvl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  <a:tabLst>
                <a:tab pos="457200" algn="l"/>
              </a:tabLst>
            </a:pPr>
            <a:r>
              <a:rPr lang="en-US" sz="11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Iteration 4:</a:t>
            </a:r>
            <a:endParaRPr lang="en-US" sz="11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457200" marR="0" lvl="1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None/>
              <a:tabLst>
                <a:tab pos="914400" algn="l"/>
              </a:tabLst>
            </a:pPr>
            <a:r>
              <a:rPr lang="en-US" sz="11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x3=5.584</a:t>
            </a:r>
            <a:endParaRPr lang="en-US" sz="11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457200" marR="0" lvl="1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None/>
              <a:tabLst>
                <a:tab pos="914400" algn="l"/>
              </a:tabLst>
            </a:pPr>
            <a:r>
              <a:rPr lang="en-US" sz="1100" b="1" dirty="0"/>
              <a:t>f′(x)=2x−4 </a:t>
            </a:r>
            <a:r>
              <a:rPr lang="en-US" sz="1100" dirty="0">
                <a:sym typeface="Wingdings" panose="05000000000000000000" pitchFamily="2" charset="2"/>
              </a:rPr>
              <a:t></a:t>
            </a:r>
            <a:r>
              <a:rPr lang="en-US" sz="1100" dirty="0"/>
              <a:t> </a:t>
            </a:r>
            <a:r>
              <a:rPr lang="en-US" sz="11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f′(x3)=2(5.584)−4=11.168−4=7.168</a:t>
            </a:r>
            <a:endParaRPr lang="en-US" sz="11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457200" marR="0" lvl="1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None/>
              <a:tabLst>
                <a:tab pos="914400" algn="l"/>
              </a:tabLst>
            </a:pPr>
            <a:r>
              <a:rPr lang="en-US" sz="11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Update x: </a:t>
            </a:r>
            <a:r>
              <a:rPr lang="en-US" sz="1100" b="1" kern="100" dirty="0">
                <a:solidFill>
                  <a:srgbClr val="C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x4</a:t>
            </a:r>
            <a:r>
              <a:rPr lang="en-US" sz="11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= x3 – </a:t>
            </a:r>
            <a:r>
              <a:rPr lang="el-GR" sz="11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α*</a:t>
            </a:r>
            <a:r>
              <a:rPr lang="en-US" sz="11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f′(x3) =5.584−0.1</a:t>
            </a:r>
            <a:r>
              <a:rPr lang="en-US" sz="1200" dirty="0"/>
              <a:t>×</a:t>
            </a:r>
            <a:r>
              <a:rPr lang="en-US" sz="11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7.168=5.584</a:t>
            </a:r>
            <a:r>
              <a:rPr lang="en-US" sz="11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−</a:t>
            </a:r>
            <a:r>
              <a:rPr lang="en-US" sz="11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0.7168=</a:t>
            </a:r>
            <a:r>
              <a:rPr lang="en-US" sz="1100" b="1" kern="100" dirty="0">
                <a:solidFill>
                  <a:srgbClr val="C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4.8672</a:t>
            </a:r>
            <a:endParaRPr lang="en-US" sz="1100" kern="100" dirty="0">
              <a:solidFill>
                <a:srgbClr val="C00000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 lvl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  <a:tabLst>
                <a:tab pos="457200" algn="l"/>
              </a:tabLst>
            </a:pPr>
            <a:r>
              <a:rPr lang="en-US" sz="11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Iteration 5:</a:t>
            </a:r>
            <a:endParaRPr lang="en-US" sz="11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457200" marR="0" lvl="1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None/>
              <a:tabLst>
                <a:tab pos="914400" algn="l"/>
              </a:tabLst>
            </a:pPr>
            <a:r>
              <a:rPr lang="en-US" sz="11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x4=4.8672</a:t>
            </a:r>
            <a:endParaRPr lang="en-US" sz="11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457200" marR="0" lvl="1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None/>
              <a:tabLst>
                <a:tab pos="914400" algn="l"/>
              </a:tabLst>
            </a:pPr>
            <a:r>
              <a:rPr lang="en-US" sz="1100" b="1" dirty="0"/>
              <a:t>f′(x)=2x−4 </a:t>
            </a:r>
            <a:r>
              <a:rPr lang="en-US" sz="1100" dirty="0">
                <a:sym typeface="Wingdings" panose="05000000000000000000" pitchFamily="2" charset="2"/>
              </a:rPr>
              <a:t></a:t>
            </a:r>
            <a:r>
              <a:rPr lang="en-US" sz="1100" dirty="0"/>
              <a:t> </a:t>
            </a:r>
            <a:r>
              <a:rPr lang="en-US" sz="11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f′(x4)=2(4.8672)−4=9.7344−4=5.7344</a:t>
            </a:r>
            <a:endParaRPr lang="en-US" sz="11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457200" marR="0" lvl="1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None/>
              <a:tabLst>
                <a:tab pos="914400" algn="l"/>
              </a:tabLst>
            </a:pPr>
            <a:r>
              <a:rPr lang="en-US" sz="11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Update x: </a:t>
            </a:r>
            <a:r>
              <a:rPr lang="en-US" sz="1100" b="1" kern="100" dirty="0">
                <a:solidFill>
                  <a:srgbClr val="C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x5</a:t>
            </a:r>
            <a:r>
              <a:rPr lang="en-US" sz="11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= x4 – </a:t>
            </a:r>
            <a:r>
              <a:rPr lang="el-GR" sz="11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α*</a:t>
            </a:r>
            <a:r>
              <a:rPr lang="en-US" sz="11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f′(x4) =4.8672−0.1</a:t>
            </a:r>
            <a:r>
              <a:rPr lang="en-US" sz="1200" dirty="0"/>
              <a:t>×</a:t>
            </a:r>
            <a:r>
              <a:rPr lang="en-US" sz="11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5.7344=4.8672</a:t>
            </a:r>
            <a:r>
              <a:rPr lang="en-US" sz="11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−</a:t>
            </a:r>
            <a:r>
              <a:rPr lang="en-US" sz="11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0.57344=</a:t>
            </a:r>
            <a:r>
              <a:rPr lang="en-US" sz="1100" b="1" kern="100" dirty="0">
                <a:solidFill>
                  <a:srgbClr val="C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4.29376</a:t>
            </a:r>
          </a:p>
          <a:p>
            <a:pPr marL="457200" marR="0" lvl="1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None/>
              <a:tabLst>
                <a:tab pos="914400" algn="l"/>
              </a:tabLst>
            </a:pPr>
            <a:r>
              <a:rPr lang="en-US" sz="1100" b="1" kern="100" dirty="0">
                <a:solidFill>
                  <a:srgbClr val="C00000"/>
                </a:solidFill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…</a:t>
            </a:r>
          </a:p>
          <a:p>
            <a:pPr marL="0" marR="0" lvl="1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None/>
              <a:tabLst>
                <a:tab pos="914400" algn="l"/>
              </a:tabLst>
            </a:pPr>
            <a:r>
              <a:rPr lang="en-US" sz="11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5-</a:t>
            </a:r>
            <a:r>
              <a:rPr lang="en-US" sz="1100" b="1" kern="100" dirty="0">
                <a:solidFill>
                  <a:srgbClr val="C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Process</a:t>
            </a:r>
            <a:r>
              <a:rPr lang="en-US" sz="1100" b="1" kern="100" dirty="0">
                <a:solidFill>
                  <a:srgbClr val="C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continues </a:t>
            </a:r>
            <a:r>
              <a:rPr lang="en-US" sz="11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till it gets close enough to the minimum point</a:t>
            </a:r>
          </a:p>
          <a:p>
            <a:pPr marL="457200" marR="0" lvl="1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None/>
              <a:tabLst>
                <a:tab pos="914400" algn="l"/>
              </a:tabLst>
            </a:pPr>
            <a:endParaRPr lang="en-US" sz="1100" kern="100" dirty="0">
              <a:solidFill>
                <a:srgbClr val="C00000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A01D41-0455-99DF-FCDE-3A84AE2915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00" y="2084546"/>
            <a:ext cx="5514975" cy="452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9078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C47622-DD7D-8A13-BF15-F8C9509FF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400" dirty="0"/>
              <a:t>Gradient Descent – Example2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2A8D09-2C85-50D8-E6D2-72C8A39E17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3360"/>
            <a:ext cx="10515600" cy="5128959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by taking a learning rate of </a:t>
            </a:r>
            <a:r>
              <a:rPr lang="en-US" b="0" i="0" dirty="0">
                <a:solidFill>
                  <a:srgbClr val="C00000"/>
                </a:solidFill>
                <a:effectLst/>
                <a:latin typeface="source-serif-pro"/>
              </a:rPr>
              <a:t>0.8</a:t>
            </a:r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 and starting point at x=9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b="1" dirty="0"/>
              <a:t>Iteration 1: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Starting point: x</a:t>
            </a:r>
            <a:r>
              <a:rPr lang="en-US" sz="1600" dirty="0"/>
              <a:t>0</a:t>
            </a:r>
            <a:r>
              <a:rPr lang="en-US" dirty="0"/>
              <a:t>=9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f′(x)=2x−4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Gradient at x</a:t>
            </a:r>
            <a:r>
              <a:rPr lang="en-US" sz="1600" dirty="0"/>
              <a:t>0</a:t>
            </a:r>
            <a:r>
              <a:rPr lang="en-US" dirty="0"/>
              <a:t>: f′(9)=2×9−4=14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Update: x</a:t>
            </a:r>
            <a:r>
              <a:rPr lang="en-US" sz="1600" dirty="0"/>
              <a:t>1</a:t>
            </a:r>
            <a:r>
              <a:rPr lang="en-US" dirty="0"/>
              <a:t>= x</a:t>
            </a:r>
            <a:r>
              <a:rPr lang="en-US" sz="1800" dirty="0"/>
              <a:t>0</a:t>
            </a:r>
            <a:r>
              <a:rPr lang="en-US" sz="2800" dirty="0"/>
              <a:t> – a*</a:t>
            </a:r>
            <a:r>
              <a:rPr lang="en-US" dirty="0"/>
              <a:t>f′(x</a:t>
            </a:r>
            <a:r>
              <a:rPr lang="en-US" sz="1800" dirty="0"/>
              <a:t>0</a:t>
            </a:r>
            <a:r>
              <a:rPr lang="en-US" dirty="0"/>
              <a:t>) = </a:t>
            </a:r>
            <a:r>
              <a:rPr lang="en-US" sz="2800" dirty="0"/>
              <a:t> </a:t>
            </a:r>
            <a:r>
              <a:rPr lang="en-US" dirty="0"/>
              <a:t>9 − 0.8×(14)=</a:t>
            </a:r>
            <a:r>
              <a:rPr lang="en-US" dirty="0">
                <a:solidFill>
                  <a:srgbClr val="C00000"/>
                </a:solidFill>
              </a:rPr>
              <a:t>-2.2</a:t>
            </a:r>
            <a:r>
              <a:rPr lang="en-US" dirty="0"/>
              <a:t>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Iteration 2: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x</a:t>
            </a:r>
            <a:r>
              <a:rPr lang="en-US" sz="1600" dirty="0"/>
              <a:t>1</a:t>
            </a:r>
            <a:r>
              <a:rPr lang="en-US" dirty="0"/>
              <a:t>= -2.2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f′(x)=2x−4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Gradient at x</a:t>
            </a:r>
            <a:r>
              <a:rPr lang="en-US" sz="1600" dirty="0"/>
              <a:t>1</a:t>
            </a:r>
            <a:r>
              <a:rPr lang="en-US" dirty="0"/>
              <a:t>: f′(-2.2)=2×-2.2−4= -8.4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Update: x</a:t>
            </a:r>
            <a:r>
              <a:rPr lang="en-US" sz="1600" dirty="0"/>
              <a:t>2</a:t>
            </a:r>
            <a:r>
              <a:rPr lang="en-US" dirty="0"/>
              <a:t>= x</a:t>
            </a:r>
            <a:r>
              <a:rPr lang="en-US" sz="1800" dirty="0"/>
              <a:t>1</a:t>
            </a:r>
            <a:r>
              <a:rPr lang="en-US" sz="2800" dirty="0"/>
              <a:t> – a*</a:t>
            </a:r>
            <a:r>
              <a:rPr lang="en-US" dirty="0"/>
              <a:t>f′(x</a:t>
            </a:r>
            <a:r>
              <a:rPr lang="en-US" sz="1800" dirty="0"/>
              <a:t>1</a:t>
            </a:r>
            <a:r>
              <a:rPr lang="en-US" dirty="0"/>
              <a:t>) = </a:t>
            </a:r>
            <a:r>
              <a:rPr lang="en-US" sz="2800" dirty="0"/>
              <a:t> </a:t>
            </a:r>
            <a:r>
              <a:rPr lang="en-US" dirty="0"/>
              <a:t>-2.2 − 0.8×(-8.4)= </a:t>
            </a:r>
            <a:r>
              <a:rPr lang="en-US" dirty="0">
                <a:solidFill>
                  <a:srgbClr val="C00000"/>
                </a:solidFill>
              </a:rPr>
              <a:t>4.52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Iteration 3:</a:t>
            </a:r>
          </a:p>
          <a:p>
            <a:pPr marL="0" indent="0">
              <a:buNone/>
            </a:pPr>
            <a:r>
              <a:rPr lang="en-US" dirty="0"/>
              <a:t>…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3F3C25-9699-9215-6B11-CF95EB6CC3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1841" y="2679042"/>
            <a:ext cx="4883154" cy="3699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3948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1D80F9-5918-8599-68BE-22CC1C784A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400" dirty="0"/>
              <a:t>Effect of Learning Rate</a:t>
            </a:r>
            <a:endParaRPr lang="en-US" dirty="0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6036E433-BB20-D6B5-7847-943B32AFB7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615" y="2812480"/>
            <a:ext cx="10631185" cy="3030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3377E7-7A91-E277-7770-18DBDD79A974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0" y="1825625"/>
            <a:ext cx="10515600" cy="4801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b="0" i="0" dirty="0">
                <a:effectLst/>
                <a:latin typeface="sohne"/>
              </a:rPr>
              <a:t>Steps taken by GD for </a:t>
            </a:r>
            <a:r>
              <a:rPr lang="en-US" b="0" i="0" dirty="0">
                <a:solidFill>
                  <a:srgbClr val="C00000"/>
                </a:solidFill>
                <a:effectLst/>
                <a:latin typeface="sohne"/>
              </a:rPr>
              <a:t>small</a:t>
            </a:r>
            <a:r>
              <a:rPr lang="en-US" b="0" i="0" dirty="0">
                <a:effectLst/>
                <a:latin typeface="sohne"/>
              </a:rPr>
              <a:t> and </a:t>
            </a:r>
            <a:r>
              <a:rPr lang="en-US" b="0" i="0" dirty="0">
                <a:solidFill>
                  <a:srgbClr val="C00000"/>
                </a:solidFill>
                <a:effectLst/>
                <a:latin typeface="sohne"/>
              </a:rPr>
              <a:t>big</a:t>
            </a:r>
            <a:r>
              <a:rPr lang="en-US" b="0" i="0" dirty="0">
                <a:effectLst/>
                <a:latin typeface="sohne"/>
              </a:rPr>
              <a:t> learning rates: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08761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1CE55A-29FC-7D38-6F2C-240463197E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029"/>
            <a:ext cx="10515600" cy="1325563"/>
          </a:xfrm>
        </p:spPr>
        <p:txBody>
          <a:bodyPr/>
          <a:lstStyle/>
          <a:p>
            <a:r>
              <a:rPr lang="en-US" dirty="0"/>
              <a:t>Saddle Points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2E4E64-565F-B2A5-60F4-307A5F6396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63592"/>
            <a:ext cx="10515600" cy="4869815"/>
          </a:xfrm>
        </p:spPr>
        <p:txBody>
          <a:bodyPr>
            <a:normAutofit/>
          </a:bodyPr>
          <a:lstStyle/>
          <a:p>
            <a:r>
              <a:rPr lang="en-US" sz="2400" b="1" dirty="0"/>
              <a:t>Saddle Points</a:t>
            </a:r>
            <a:r>
              <a:rPr lang="en-US" sz="2400" dirty="0"/>
              <a:t>: These are points where the gradient is </a:t>
            </a:r>
            <a:r>
              <a:rPr lang="en-US" sz="2400" dirty="0">
                <a:solidFill>
                  <a:srgbClr val="C00000"/>
                </a:solidFill>
              </a:rPr>
              <a:t>near to zero</a:t>
            </a:r>
            <a:r>
              <a:rPr lang="en-US" sz="2400" dirty="0"/>
              <a:t> but are not a minimum. Gradient descent can get </a:t>
            </a:r>
            <a:r>
              <a:rPr lang="en-US" sz="2400" dirty="0">
                <a:solidFill>
                  <a:srgbClr val="C00000"/>
                </a:solidFill>
              </a:rPr>
              <a:t>stuck</a:t>
            </a:r>
            <a:r>
              <a:rPr lang="en-US" sz="2400" dirty="0"/>
              <a:t> at these points, leading to slow convergence or failure to find the optimal solution.</a:t>
            </a:r>
            <a:endParaRPr lang="en-US" sz="2400" b="0" i="0" dirty="0">
              <a:solidFill>
                <a:srgbClr val="242424"/>
              </a:solidFill>
              <a:effectLst/>
              <a:latin typeface="source-serif-pro"/>
            </a:endParaRPr>
          </a:p>
          <a:p>
            <a:r>
              <a:rPr lang="en-US" sz="2400" b="0" i="0" dirty="0">
                <a:solidFill>
                  <a:srgbClr val="242424"/>
                </a:solidFill>
                <a:effectLst/>
                <a:latin typeface="source-serif-pro"/>
              </a:rPr>
              <a:t>Investigation of saddle points and how to </a:t>
            </a:r>
            <a:r>
              <a:rPr lang="en-US" sz="2400" b="0" i="0" u="sng" dirty="0">
                <a:solidFill>
                  <a:srgbClr val="C00000"/>
                </a:solidFill>
                <a:effectLst/>
                <a:latin typeface="source-serif-pro"/>
              </a:rPr>
              <a:t>escape from saddle poin</a:t>
            </a:r>
            <a:r>
              <a:rPr lang="en-US" sz="2400" b="0" i="0" dirty="0">
                <a:solidFill>
                  <a:srgbClr val="C00000"/>
                </a:solidFill>
                <a:effectLst/>
                <a:latin typeface="source-serif-pro"/>
              </a:rPr>
              <a:t>ts </a:t>
            </a:r>
            <a:r>
              <a:rPr lang="en-US" sz="2400" b="0" i="0" dirty="0">
                <a:solidFill>
                  <a:srgbClr val="242424"/>
                </a:solidFill>
                <a:effectLst/>
                <a:latin typeface="source-serif-pro"/>
              </a:rPr>
              <a:t>is a subject of ongoing studies and various solutions were proposed</a:t>
            </a: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04A327CC-A9E0-6F15-6E41-43C1DE1A7C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3671" y="3348832"/>
            <a:ext cx="8799529" cy="2953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C643342-ECEB-D9ED-5AE8-CFC8519D5B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6129" y="6372157"/>
            <a:ext cx="2619741" cy="485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7778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A8D387-72F6-6C61-7473-A723181ACE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056" y="281466"/>
            <a:ext cx="10972800" cy="924807"/>
          </a:xfrm>
        </p:spPr>
        <p:txBody>
          <a:bodyPr/>
          <a:lstStyle/>
          <a:p>
            <a:r>
              <a:rPr lang="en-US" dirty="0"/>
              <a:t>Variable Learning Rate 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8A966F6D-DBED-A739-CAE9-E23E907C02A1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10656" y="1123207"/>
            <a:ext cx="11249264" cy="5632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400" dirty="0"/>
              <a:t>Training </a:t>
            </a:r>
            <a:r>
              <a:rPr lang="en-US" sz="2400" dirty="0">
                <a:solidFill>
                  <a:srgbClr val="C00000"/>
                </a:solidFill>
              </a:rPr>
              <a:t>large-scale </a:t>
            </a:r>
            <a:r>
              <a:rPr lang="en-US" sz="2400" dirty="0"/>
              <a:t>models requires adjusting billions / trillions of parameters with gradient descent and a </a:t>
            </a:r>
            <a:r>
              <a:rPr lang="en-US" sz="2400" dirty="0">
                <a:solidFill>
                  <a:srgbClr val="C00000"/>
                </a:solidFill>
              </a:rPr>
              <a:t>fixed learning rate </a:t>
            </a:r>
            <a:r>
              <a:rPr lang="en-US" sz="2400" dirty="0"/>
              <a:t>usually is </a:t>
            </a:r>
            <a:r>
              <a:rPr lang="en-US" sz="2400" dirty="0">
                <a:solidFill>
                  <a:srgbClr val="C00000"/>
                </a:solidFill>
              </a:rPr>
              <a:t>not effective</a:t>
            </a:r>
            <a:r>
              <a:rPr lang="en-US" sz="2400" dirty="0"/>
              <a:t>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/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400" b="1" dirty="0"/>
              <a:t>Early Training</a:t>
            </a:r>
            <a:r>
              <a:rPr lang="en-US" sz="2400" dirty="0"/>
              <a:t>: W</a:t>
            </a: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eights are far from optimal, and a </a:t>
            </a: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</a:rPr>
              <a:t>larger</a:t>
            </a: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learning rate helps get to the minimum more </a:t>
            </a: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</a:rPr>
              <a:t>quickly</a:t>
            </a: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altLang="en-US" sz="2400" dirty="0"/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400" b="1" dirty="0"/>
              <a:t>Later Training</a:t>
            </a:r>
            <a:r>
              <a:rPr lang="en-US" sz="2400" dirty="0"/>
              <a:t>: </a:t>
            </a: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A </a:t>
            </a: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</a:rPr>
              <a:t>smaller</a:t>
            </a: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learning rate allows fine-tuning around the minimum and </a:t>
            </a: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</a:rPr>
              <a:t>prevents overshooting</a:t>
            </a: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altLang="en-US" sz="2400" dirty="0"/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400" b="1" dirty="0"/>
              <a:t>Escaping Saddle Points</a:t>
            </a:r>
            <a:r>
              <a:rPr lang="en-US" altLang="en-US" sz="2400" dirty="0"/>
              <a:t>: </a:t>
            </a:r>
            <a:r>
              <a:rPr lang="en-US" sz="2400" dirty="0"/>
              <a:t>A variable learning rate can also help </a:t>
            </a:r>
            <a:r>
              <a:rPr lang="en-US" sz="2400" dirty="0">
                <a:solidFill>
                  <a:srgbClr val="C00000"/>
                </a:solidFill>
              </a:rPr>
              <a:t>escape the saddle points</a:t>
            </a:r>
            <a:r>
              <a:rPr lang="en-US" sz="2400" dirty="0"/>
              <a:t>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/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400" b="1" dirty="0"/>
              <a:t>Combine Warmup and Decay (most common for LLMs)</a:t>
            </a:r>
            <a:r>
              <a:rPr lang="en-US" sz="2400" dirty="0"/>
              <a:t>: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/>
              <a:t>Gradually increasing (</a:t>
            </a:r>
            <a:r>
              <a:rPr lang="en-US" sz="2400" dirty="0">
                <a:solidFill>
                  <a:srgbClr val="C00000"/>
                </a:solidFill>
              </a:rPr>
              <a:t>warming up</a:t>
            </a:r>
            <a:r>
              <a:rPr lang="en-US" sz="2400" dirty="0"/>
              <a:t>) to the target learning rate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/>
              <a:t>Keep LR fixed at its peak for some fraction of training (</a:t>
            </a:r>
            <a:r>
              <a:rPr lang="en-US" sz="2400" dirty="0">
                <a:solidFill>
                  <a:srgbClr val="C00000"/>
                </a:solidFill>
              </a:rPr>
              <a:t>steady</a:t>
            </a:r>
            <a:r>
              <a:rPr lang="en-US" sz="2400" dirty="0"/>
              <a:t>)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/>
              <a:t>Once starts converging, decaying the learning rate over time (</a:t>
            </a:r>
            <a:r>
              <a:rPr lang="en-US" sz="2400" dirty="0">
                <a:solidFill>
                  <a:srgbClr val="C00000"/>
                </a:solidFill>
              </a:rPr>
              <a:t>decay</a:t>
            </a:r>
            <a:r>
              <a:rPr lang="en-US" sz="2400" dirty="0"/>
              <a:t>) </a:t>
            </a:r>
            <a:endParaRPr kumimoji="0" lang="en-US" altLang="en-US" sz="2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2051" name="Picture 3" descr="[PyTorch] Optimizer &amp; LR Scheduler 정리">
            <a:extLst>
              <a:ext uri="{FF2B5EF4-FFF2-40B4-BE49-F238E27FC236}">
                <a16:creationId xmlns:a16="http://schemas.microsoft.com/office/drawing/2014/main" id="{8682B0BC-3611-B82E-5FB9-0C172AA856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9600" y="4871563"/>
            <a:ext cx="2278864" cy="1572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9268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Training of a Single Neuron - Steps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913774" y="1661317"/>
                <a:ext cx="11218670" cy="465548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600" dirty="0"/>
                  <a:t>Given </a:t>
                </a:r>
                <a:r>
                  <a:rPr lang="en-US" sz="2600" dirty="0">
                    <a:solidFill>
                      <a:srgbClr val="C00000"/>
                    </a:solidFill>
                  </a:rPr>
                  <a:t>one training sample </a:t>
                </a:r>
                <a:r>
                  <a:rPr lang="en-US" sz="2600" dirty="0"/>
                  <a:t>containing </a:t>
                </a:r>
                <a:r>
                  <a:rPr lang="en-US" sz="2600" dirty="0">
                    <a:solidFill>
                      <a:srgbClr val="C00000"/>
                    </a:solidFill>
                  </a:rPr>
                  <a:t>features</a:t>
                </a:r>
                <a:r>
                  <a:rPr lang="en-US" sz="2600" dirty="0"/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, …</m:t>
                    </m:r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600" b="0" dirty="0"/>
                  <a:t> and </a:t>
                </a:r>
                <a:r>
                  <a:rPr lang="en-US" sz="2600" b="0" dirty="0">
                    <a:solidFill>
                      <a:srgbClr val="C00000"/>
                    </a:solidFill>
                  </a:rPr>
                  <a:t>real</a:t>
                </a:r>
                <a:r>
                  <a:rPr lang="en-US" sz="2600" b="0" dirty="0">
                    <a:solidFill>
                      <a:srgbClr val="FF0000"/>
                    </a:solidFill>
                  </a:rPr>
                  <a:t> </a:t>
                </a:r>
                <a:r>
                  <a:rPr lang="en-US" sz="2600" b="0" dirty="0">
                    <a:solidFill>
                      <a:srgbClr val="C00000"/>
                    </a:solidFill>
                  </a:rPr>
                  <a:t>output</a:t>
                </a:r>
                <a:r>
                  <a:rPr lang="en-US" sz="2600" b="0" dirty="0"/>
                  <a:t>(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600" b="0" dirty="0"/>
                  <a:t>):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sz="2600" dirty="0"/>
                  <a:t>Compute the </a:t>
                </a:r>
                <a:r>
                  <a:rPr lang="en-US" sz="2600" dirty="0">
                    <a:solidFill>
                      <a:srgbClr val="C00000"/>
                    </a:solidFill>
                  </a:rPr>
                  <a:t>output </a:t>
                </a:r>
                <a:r>
                  <a:rPr lang="en-US" sz="2600" dirty="0"/>
                  <a:t>of the model (O) -&gt; Move </a:t>
                </a:r>
                <a:r>
                  <a:rPr lang="en-US" sz="2600" dirty="0">
                    <a:solidFill>
                      <a:srgbClr val="C00000"/>
                    </a:solidFill>
                  </a:rPr>
                  <a:t>forward</a:t>
                </a:r>
                <a:r>
                  <a:rPr lang="en-US" sz="2600" dirty="0"/>
                  <a:t> from input to output 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sz="2600" dirty="0"/>
                  <a:t>Calculate the</a:t>
                </a:r>
                <a:r>
                  <a:rPr lang="en-US" sz="2600" dirty="0">
                    <a:solidFill>
                      <a:srgbClr val="C00000"/>
                    </a:solidFill>
                  </a:rPr>
                  <a:t> loss </a:t>
                </a:r>
                <a:r>
                  <a:rPr lang="en-US" sz="2600" dirty="0"/>
                  <a:t>(e.g., SSE) using real output and model output.</a:t>
                </a:r>
              </a:p>
              <a:p>
                <a:pPr marL="514350" indent="-514350">
                  <a:buFont typeface="+mj-lt"/>
                  <a:buAutoNum type="arabicPeriod" startAt="3"/>
                </a:pPr>
                <a:r>
                  <a:rPr lang="en-US" sz="2600" dirty="0"/>
                  <a:t>Update the </a:t>
                </a:r>
                <a:r>
                  <a:rPr lang="en-US" sz="2600" dirty="0">
                    <a:solidFill>
                      <a:srgbClr val="C00000"/>
                    </a:solidFill>
                  </a:rPr>
                  <a:t>weights</a:t>
                </a:r>
                <a:r>
                  <a:rPr lang="en-US" sz="2600" dirty="0"/>
                  <a:t> and </a:t>
                </a:r>
                <a:r>
                  <a:rPr lang="en-US" sz="2600" dirty="0">
                    <a:solidFill>
                      <a:srgbClr val="C00000"/>
                    </a:solidFill>
                  </a:rPr>
                  <a:t>biases</a:t>
                </a:r>
                <a:r>
                  <a:rPr lang="en-US" sz="2600" dirty="0"/>
                  <a:t> using gradient decent to </a:t>
                </a:r>
                <a:r>
                  <a:rPr lang="en-US" sz="2600" dirty="0">
                    <a:solidFill>
                      <a:srgbClr val="C00000"/>
                    </a:solidFill>
                  </a:rPr>
                  <a:t>minimizes the error</a:t>
                </a:r>
              </a:p>
              <a:p>
                <a:pPr marL="457200" lvl="1" indent="0">
                  <a:buNone/>
                </a:pPr>
                <a:endParaRPr lang="en-US" sz="2600" dirty="0"/>
              </a:p>
              <a:p>
                <a:endParaRPr lang="en-US" sz="2600" dirty="0"/>
              </a:p>
              <a:p>
                <a:endParaRPr lang="en-US" sz="2600" dirty="0"/>
              </a:p>
              <a:p>
                <a:pPr marL="0" indent="0">
                  <a:buNone/>
                </a:pPr>
                <a:endParaRPr lang="en-US" sz="26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913774" y="1661317"/>
                <a:ext cx="11218670" cy="4655488"/>
              </a:xfrm>
              <a:blipFill>
                <a:blip r:embed="rId2"/>
                <a:stretch>
                  <a:fillRect l="-1033" t="-20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BC954EF5-6572-8EE1-CD99-769AA1AF42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0959" y="3667116"/>
            <a:ext cx="5913120" cy="30591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245CC3D-67C1-D002-A327-5DF2CC87F9A9}"/>
                  </a:ext>
                </a:extLst>
              </p:cNvPr>
              <p:cNvSpPr txBox="1"/>
              <p:nvPr/>
            </p:nvSpPr>
            <p:spPr>
              <a:xfrm>
                <a:off x="7194079" y="6048235"/>
                <a:ext cx="4938365" cy="7278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𝐿𝑒𝑎𝑟𝑛𝑖𝑛𝑔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𝑟𝑎𝑡𝑒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245CC3D-67C1-D002-A327-5DF2CC87F9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4079" y="6048235"/>
                <a:ext cx="4938365" cy="72789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465244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 Single Artificial Neuron (Perceptron)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766089" y="4354605"/>
            <a:ext cx="11326593" cy="2336310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An artificial neuron creates </a:t>
            </a:r>
            <a:r>
              <a:rPr lang="en-US" dirty="0">
                <a:solidFill>
                  <a:srgbClr val="C00000"/>
                </a:solidFill>
              </a:rPr>
              <a:t>output</a:t>
            </a:r>
            <a:r>
              <a:rPr lang="en-US" dirty="0"/>
              <a:t> using two components: </a:t>
            </a:r>
          </a:p>
          <a:p>
            <a:pPr marL="0" indent="0">
              <a:buNone/>
            </a:pPr>
            <a:r>
              <a:rPr lang="en-US" dirty="0"/>
              <a:t>  (1) </a:t>
            </a:r>
            <a:r>
              <a:rPr lang="en-US" dirty="0">
                <a:solidFill>
                  <a:srgbClr val="C00000"/>
                </a:solidFill>
              </a:rPr>
              <a:t>weighted</a:t>
            </a:r>
            <a:r>
              <a:rPr lang="en-US" dirty="0"/>
              <a:t> sum of inputs plus a </a:t>
            </a:r>
            <a:r>
              <a:rPr lang="en-US" dirty="0">
                <a:solidFill>
                  <a:srgbClr val="C00000"/>
                </a:solidFill>
              </a:rPr>
              <a:t>bias</a:t>
            </a:r>
          </a:p>
          <a:p>
            <a:pPr marL="0" indent="0">
              <a:buNone/>
            </a:pPr>
            <a:r>
              <a:rPr lang="en-US" dirty="0"/>
              <a:t>  (2) </a:t>
            </a:r>
            <a:r>
              <a:rPr lang="en-US" dirty="0">
                <a:solidFill>
                  <a:srgbClr val="C00000"/>
                </a:solidFill>
              </a:rPr>
              <a:t>activation</a:t>
            </a:r>
            <a:r>
              <a:rPr lang="en-US" dirty="0"/>
              <a:t> function.</a:t>
            </a:r>
          </a:p>
          <a:p>
            <a:pPr marL="0" indent="0">
              <a:buNone/>
            </a:pPr>
            <a:endParaRPr lang="en-US" alt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en-US" dirty="0"/>
              <a:t>Weights and bias represent a </a:t>
            </a:r>
            <a:r>
              <a:rPr lang="en-US" altLang="en-US" dirty="0">
                <a:solidFill>
                  <a:srgbClr val="C00000"/>
                </a:solidFill>
              </a:rPr>
              <a:t>linear function </a:t>
            </a:r>
            <a:r>
              <a:rPr lang="en-US" altLang="en-US" dirty="0"/>
              <a:t>on inputs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en-US" dirty="0"/>
              <a:t>Using the </a:t>
            </a:r>
            <a:r>
              <a:rPr lang="en-US" altLang="en-US" dirty="0">
                <a:solidFill>
                  <a:srgbClr val="C00000"/>
                </a:solidFill>
              </a:rPr>
              <a:t>activation function</a:t>
            </a:r>
            <a:r>
              <a:rPr lang="en-US" altLang="en-US" dirty="0"/>
              <a:t> it produces the </a:t>
            </a:r>
            <a:r>
              <a:rPr lang="en-US" altLang="en-US" dirty="0">
                <a:solidFill>
                  <a:srgbClr val="C00000"/>
                </a:solidFill>
              </a:rPr>
              <a:t>output</a:t>
            </a:r>
            <a:r>
              <a:rPr lang="en-US" altLang="en-US" dirty="0"/>
              <a:t>.</a:t>
            </a:r>
          </a:p>
        </p:txBody>
      </p:sp>
      <p:sp>
        <p:nvSpPr>
          <p:cNvPr id="4" name="Oval 3"/>
          <p:cNvSpPr/>
          <p:nvPr/>
        </p:nvSpPr>
        <p:spPr>
          <a:xfrm>
            <a:off x="3539360" y="2950307"/>
            <a:ext cx="914400" cy="76462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2073168" y="2790494"/>
            <a:ext cx="1474075" cy="3862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2096816" y="3492059"/>
            <a:ext cx="1442544" cy="5675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endCxn id="4" idx="0"/>
          </p:cNvCxnSpPr>
          <p:nvPr/>
        </p:nvCxnSpPr>
        <p:spPr>
          <a:xfrm>
            <a:off x="3996560" y="2593425"/>
            <a:ext cx="0" cy="3568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857820" y="2174232"/>
            <a:ext cx="27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599304" y="2605625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</a:t>
            </a:r>
            <a:r>
              <a:rPr lang="en-US" sz="1200" dirty="0"/>
              <a:t>1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1428900" y="2551447"/>
                <a:ext cx="562718" cy="3970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/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8900" y="2551447"/>
                <a:ext cx="562718" cy="397032"/>
              </a:xfrm>
              <a:prstGeom prst="rect">
                <a:avLst/>
              </a:prstGeom>
              <a:blipFill>
                <a:blip r:embed="rId2"/>
                <a:stretch>
                  <a:fillRect b="-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/>
          <p:cNvSpPr txBox="1"/>
          <p:nvPr/>
        </p:nvSpPr>
        <p:spPr>
          <a:xfrm>
            <a:off x="2624960" y="3701062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w</a:t>
            </a:r>
            <a:r>
              <a:rPr lang="en-US" sz="1200" dirty="0" err="1"/>
              <a:t>m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1472221" y="3767955"/>
                <a:ext cx="562718" cy="3929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/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2221" y="3767955"/>
                <a:ext cx="562718" cy="39299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3690634" y="2975738"/>
                <a:ext cx="804836" cy="7630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/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0634" y="2975738"/>
                <a:ext cx="804836" cy="76309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4604742" y="2835264"/>
                <a:ext cx="3009414" cy="3970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nor/>
                          </m:rPr>
                          <a:rPr lang="es-ES" dirty="0">
                            <a:solidFill>
                              <a:srgbClr val="333333"/>
                            </a:solidFill>
                            <a:latin typeface="AmazonEmber"/>
                          </a:rPr>
                          <m:t>W</m:t>
                        </m:r>
                        <m:r>
                          <m:rPr>
                            <m:nor/>
                          </m:rPr>
                          <a:rPr lang="en-US" b="0" i="0" baseline="-25000" dirty="0" smtClean="0">
                            <a:solidFill>
                              <a:srgbClr val="333333"/>
                            </a:solidFill>
                            <a:latin typeface="AmazonEmber"/>
                          </a:rPr>
                          <m:t>1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/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+…+</m:t>
                    </m:r>
                    <m:r>
                      <m:rPr>
                        <m:nor/>
                      </m:rPr>
                      <a:rPr lang="es-ES" dirty="0">
                        <a:solidFill>
                          <a:srgbClr val="333333"/>
                        </a:solidFill>
                        <a:latin typeface="AmazonEmber"/>
                      </a:rPr>
                      <m:t>W</m:t>
                    </m:r>
                    <m:r>
                      <m:rPr>
                        <m:nor/>
                      </m:rPr>
                      <a:rPr lang="en-US" b="0" i="0" baseline="-25000" dirty="0" smtClean="0">
                        <a:solidFill>
                          <a:srgbClr val="333333"/>
                        </a:solidFill>
                        <a:latin typeface="AmazonEmber"/>
                      </a:rPr>
                      <m:t>m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  <m:sup/>
                    </m:sSubSup>
                  </m:oMath>
                </a14:m>
                <a:r>
                  <a:rPr lang="en-US" dirty="0"/>
                  <a:t> + b</a:t>
                </a: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4742" y="2835264"/>
                <a:ext cx="3009414" cy="397032"/>
              </a:xfrm>
              <a:prstGeom prst="rect">
                <a:avLst/>
              </a:prstGeom>
              <a:blipFill>
                <a:blip r:embed="rId5"/>
                <a:stretch>
                  <a:fillRect b="-24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/>
          <p:cNvCxnSpPr>
            <a:stCxn id="20" idx="3"/>
          </p:cNvCxnSpPr>
          <p:nvPr/>
        </p:nvCxnSpPr>
        <p:spPr>
          <a:xfrm flipV="1">
            <a:off x="4495470" y="3332621"/>
            <a:ext cx="3308463" cy="246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/>
          <p:cNvSpPr/>
          <p:nvPr/>
        </p:nvSpPr>
        <p:spPr>
          <a:xfrm>
            <a:off x="7803932" y="2918485"/>
            <a:ext cx="914400" cy="76462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Arrow Connector 28"/>
          <p:cNvCxnSpPr>
            <a:stCxn id="27" idx="6"/>
          </p:cNvCxnSpPr>
          <p:nvPr/>
        </p:nvCxnSpPr>
        <p:spPr>
          <a:xfrm>
            <a:off x="8718332" y="3300799"/>
            <a:ext cx="1072056" cy="71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8078867" y="3022118"/>
            <a:ext cx="7474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</a:t>
            </a:r>
          </a:p>
        </p:txBody>
      </p:sp>
      <p:sp>
        <p:nvSpPr>
          <p:cNvPr id="31" name="Rectangle 30"/>
          <p:cNvSpPr/>
          <p:nvPr/>
        </p:nvSpPr>
        <p:spPr>
          <a:xfrm>
            <a:off x="3225422" y="2680011"/>
            <a:ext cx="6028938" cy="121915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E296DE-2594-B993-7F62-91EB10C6B2AE}"/>
              </a:ext>
            </a:extLst>
          </p:cNvPr>
          <p:cNvSpPr txBox="1"/>
          <p:nvPr/>
        </p:nvSpPr>
        <p:spPr>
          <a:xfrm>
            <a:off x="1428900" y="1842546"/>
            <a:ext cx="97856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Inputs          Weights         Bias                                                              Activation Function              Outputs</a:t>
            </a:r>
          </a:p>
          <a:p>
            <a:r>
              <a:rPr lang="en-US" b="1" dirty="0">
                <a:solidFill>
                  <a:srgbClr val="FF0000"/>
                </a:solidFill>
              </a:rPr>
              <a:t>                                               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B59DB40-A3DA-5BAF-329A-13F1474088D8}"/>
              </a:ext>
            </a:extLst>
          </p:cNvPr>
          <p:cNvSpPr txBox="1"/>
          <p:nvPr/>
        </p:nvSpPr>
        <p:spPr>
          <a:xfrm>
            <a:off x="10161107" y="3046348"/>
            <a:ext cx="7474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O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EE4389B-B903-9D1C-C623-959D302C82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05499" y="1802430"/>
            <a:ext cx="2335236" cy="54573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5024203-5A16-AB1B-4246-1D3A3D62A45D}"/>
              </a:ext>
            </a:extLst>
          </p:cNvPr>
          <p:cNvSpPr txBox="1"/>
          <p:nvPr/>
        </p:nvSpPr>
        <p:spPr>
          <a:xfrm>
            <a:off x="1472221" y="3152164"/>
            <a:ext cx="9004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3DF1F0-A35C-994F-0BCE-BEB37208A2FC}"/>
              </a:ext>
            </a:extLst>
          </p:cNvPr>
          <p:cNvSpPr txBox="1"/>
          <p:nvPr/>
        </p:nvSpPr>
        <p:spPr>
          <a:xfrm>
            <a:off x="2621603" y="3129987"/>
            <a:ext cx="9004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6118616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altLang="en-US" dirty="0"/>
              <a:t>Training of a Single Neuron – Regression Example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756376" y="4080038"/>
                <a:ext cx="11222264" cy="2238986"/>
              </a:xfrm>
            </p:spPr>
            <p:txBody>
              <a:bodyPr>
                <a:normAutofit fontScale="77500" lnSpcReduction="20000"/>
              </a:bodyPr>
              <a:lstStyle/>
              <a:p>
                <a:pPr marL="0" indent="0">
                  <a:buNone/>
                </a:pPr>
                <a:r>
                  <a:rPr lang="en-US" dirty="0">
                    <a:solidFill>
                      <a:schemeClr val="tx1"/>
                    </a:solidFill>
                  </a:rPr>
                  <a:t>Consider </a:t>
                </a:r>
                <a:r>
                  <a:rPr lang="en-US" dirty="0">
                    <a:solidFill>
                      <a:srgbClr val="C00000"/>
                    </a:solidFill>
                  </a:rPr>
                  <a:t>one training data </a:t>
                </a:r>
                <a:r>
                  <a:rPr lang="en-US" dirty="0"/>
                  <a:t>with features</a:t>
                </a:r>
                <a:r>
                  <a:rPr lang="en-US" dirty="0">
                    <a:solidFill>
                      <a:schemeClr val="tx1"/>
                    </a:solidFill>
                  </a:rPr>
                  <a:t>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>
                        <a:lumMod val="75000"/>
                      </a:schemeClr>
                    </a:solidFill>
                  </a:rPr>
                  <a:t>=1  </a:t>
                </a:r>
                <a:r>
                  <a:rPr lang="en-US" dirty="0"/>
                  <a:t>and real output of </a:t>
                </a:r>
                <a:r>
                  <a:rPr lang="en-US" dirty="0">
                    <a:solidFill>
                      <a:schemeClr val="accent1">
                        <a:lumMod val="75000"/>
                      </a:schemeClr>
                    </a:solidFill>
                  </a:rPr>
                  <a:t>Y=0.5</a:t>
                </a:r>
              </a:p>
              <a:p>
                <a:pPr marL="0" indent="0">
                  <a:buNone/>
                </a:pPr>
                <a:r>
                  <a:rPr lang="en-US" dirty="0"/>
                  <a:t>Suppose that we use </a:t>
                </a:r>
                <a:r>
                  <a:rPr lang="en-US" dirty="0">
                    <a:solidFill>
                      <a:srgbClr val="C00000"/>
                    </a:solidFill>
                  </a:rPr>
                  <a:t>SSE</a:t>
                </a:r>
                <a:r>
                  <a:rPr lang="en-US" dirty="0"/>
                  <a:t> as the loss function (Regression task)</a:t>
                </a:r>
              </a:p>
              <a:p>
                <a:pPr marL="0" indent="0">
                  <a:buNone/>
                </a:pPr>
                <a:r>
                  <a:rPr lang="en-US" dirty="0"/>
                  <a:t>Set </a:t>
                </a:r>
                <a:r>
                  <a:rPr lang="en-US" dirty="0">
                    <a:solidFill>
                      <a:srgbClr val="C00000"/>
                    </a:solidFill>
                  </a:rPr>
                  <a:t>initial</a:t>
                </a:r>
                <a:r>
                  <a:rPr lang="en-US" dirty="0"/>
                  <a:t> weights and bias as </a:t>
                </a:r>
                <a:r>
                  <a:rPr lang="en-US" dirty="0">
                    <a:solidFill>
                      <a:srgbClr val="C00000"/>
                    </a:solidFill>
                  </a:rPr>
                  <a:t>zero</a:t>
                </a:r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r>
                  <a:rPr lang="en-US" dirty="0"/>
                  <a:t>Then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:   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O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1∗0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+0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b="0" dirty="0"/>
              </a:p>
              <a:p>
                <a:pPr marL="0" indent="0">
                  <a:buNone/>
                </a:pPr>
                <a:r>
                  <a:rPr lang="en-US" i="1" dirty="0">
                    <a:latin typeface="Cambria Math" panose="02040503050406030204" pitchFamily="18" charset="0"/>
                  </a:rPr>
                  <a:t>                E=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0.5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0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=0.125</m:t>
                    </m:r>
                  </m:oMath>
                </a14:m>
                <a:endParaRPr lang="en-US" b="0" dirty="0"/>
              </a:p>
              <a:p>
                <a:pPr marL="0" indent="0">
                  <a:buNone/>
                </a:pPr>
                <a:r>
                  <a:rPr lang="en-US" dirty="0"/>
                  <a:t>To reduce the error, we need to find W</a:t>
                </a:r>
                <a:r>
                  <a:rPr lang="en-US" sz="1900" dirty="0"/>
                  <a:t>1</a:t>
                </a:r>
                <a:r>
                  <a:rPr lang="en-US" dirty="0"/>
                  <a:t> and b which minimize error (using </a:t>
                </a:r>
                <a:r>
                  <a:rPr lang="en-US" dirty="0">
                    <a:solidFill>
                      <a:srgbClr val="C00000"/>
                    </a:solidFill>
                  </a:rPr>
                  <a:t>gradient decent</a:t>
                </a:r>
                <a:r>
                  <a:rPr lang="en-US" dirty="0"/>
                  <a:t>)</a:t>
                </a:r>
              </a:p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756376" y="4080038"/>
                <a:ext cx="11222264" cy="2238986"/>
              </a:xfrm>
              <a:blipFill>
                <a:blip r:embed="rId2"/>
                <a:stretch>
                  <a:fillRect l="-706" t="-5435" b="-57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/>
          <p:cNvSpPr/>
          <p:nvPr/>
        </p:nvSpPr>
        <p:spPr>
          <a:xfrm>
            <a:off x="3610303" y="2295072"/>
            <a:ext cx="914400" cy="76462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2144111" y="2135259"/>
            <a:ext cx="1474075" cy="3862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>
            <a:endCxn id="4" idx="0"/>
          </p:cNvCxnSpPr>
          <p:nvPr/>
        </p:nvCxnSpPr>
        <p:spPr>
          <a:xfrm>
            <a:off x="4067503" y="1938190"/>
            <a:ext cx="0" cy="3568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761577" y="1587230"/>
            <a:ext cx="704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b=0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2365347" y="1923958"/>
                <a:ext cx="7294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=0</a:t>
                </a: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5347" y="1923958"/>
                <a:ext cx="729430" cy="369332"/>
              </a:xfrm>
              <a:prstGeom prst="rect">
                <a:avLst/>
              </a:prstGeom>
              <a:blipFill>
                <a:blip r:embed="rId3"/>
                <a:stretch>
                  <a:fillRect t="-10000" r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1618628" y="1916307"/>
                <a:ext cx="4785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8628" y="1916307"/>
                <a:ext cx="478528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/>
          <p:cNvSpPr txBox="1"/>
          <p:nvPr/>
        </p:nvSpPr>
        <p:spPr>
          <a:xfrm>
            <a:off x="3891934" y="2351770"/>
            <a:ext cx="5739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∑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4335516" y="2624422"/>
            <a:ext cx="3539359" cy="644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/>
          <p:cNvSpPr/>
          <p:nvPr/>
        </p:nvSpPr>
        <p:spPr>
          <a:xfrm>
            <a:off x="7874875" y="2263250"/>
            <a:ext cx="914400" cy="76462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/>
          <p:cNvCxnSpPr>
            <a:stCxn id="16" idx="6"/>
          </p:cNvCxnSpPr>
          <p:nvPr/>
        </p:nvCxnSpPr>
        <p:spPr>
          <a:xfrm>
            <a:off x="8789275" y="2645564"/>
            <a:ext cx="1127236" cy="318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7345081" y="2960647"/>
            <a:ext cx="2325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 Activation Function</a:t>
            </a:r>
          </a:p>
        </p:txBody>
      </p:sp>
      <p:sp>
        <p:nvSpPr>
          <p:cNvPr id="19" name="Rectangle 18"/>
          <p:cNvSpPr/>
          <p:nvPr/>
        </p:nvSpPr>
        <p:spPr>
          <a:xfrm>
            <a:off x="3296365" y="2024776"/>
            <a:ext cx="6028938" cy="121915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9916511" y="2467492"/>
                <a:ext cx="1469185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O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dirty="0"/>
              </a:p>
              <a:p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16511" y="2467492"/>
                <a:ext cx="1469185" cy="646331"/>
              </a:xfrm>
              <a:prstGeom prst="rect">
                <a:avLst/>
              </a:prstGeom>
              <a:blipFill>
                <a:blip r:embed="rId5"/>
                <a:stretch>
                  <a:fillRect l="-3734" t="-5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131333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08471-9E06-BACF-AFF8-209948BE4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Update Weights using Gradient Decent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6042BD3-B429-E3FC-5038-7DE63D4ED2F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73952" y="1203159"/>
                <a:ext cx="5088389" cy="5292234"/>
              </a:xfrm>
            </p:spPr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600" dirty="0">
                    <a:solidFill>
                      <a:schemeClr val="accent1"/>
                    </a:solidFill>
                  </a:rPr>
                  <a:t>new</a:t>
                </a:r>
                <a:r>
                  <a:rPr lang="en-US" sz="2600" dirty="0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600" dirty="0">
                    <a:solidFill>
                      <a:schemeClr val="accent1"/>
                    </a:solidFill>
                  </a:rPr>
                  <a:t>old</a:t>
                </a:r>
                <a:r>
                  <a:rPr lang="en-US" sz="2600" dirty="0"/>
                  <a:t> - </a:t>
                </a:r>
                <a:r>
                  <a:rPr lang="en-US" sz="2600" dirty="0" err="1"/>
                  <a:t>Learning_Rate</a:t>
                </a:r>
                <a:r>
                  <a:rPr lang="en-US" sz="2600" dirty="0"/>
                  <a:t>*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6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r>
                          <a:rPr lang="en-US" sz="26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We can use </a:t>
                </a:r>
                <a:r>
                  <a:rPr lang="en-US" dirty="0">
                    <a:solidFill>
                      <a:srgbClr val="C00000"/>
                    </a:solidFill>
                  </a:rPr>
                  <a:t>chain rule </a:t>
                </a:r>
                <a:r>
                  <a:rPr lang="en-US" dirty="0"/>
                  <a:t>to calculate a derivative:</a:t>
                </a:r>
              </a:p>
              <a:p>
                <a:pPr marL="0" indent="0">
                  <a:buNone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𝑑𝑧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𝑑𝑦</m:t>
                        </m:r>
                      </m:den>
                    </m:f>
                    <m:f>
                      <m:f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𝑑𝑦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Therefore: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6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en-US" sz="26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sz="26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6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en-US" sz="26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𝑂</m:t>
                          </m:r>
                        </m:den>
                      </m:f>
                      <m:f>
                        <m:f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6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𝑂</m:t>
                          </m:r>
                        </m:num>
                        <m:den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3500" dirty="0"/>
              </a:p>
              <a:p>
                <a:pPr marL="0" indent="0">
                  <a:buNone/>
                </a:pPr>
                <a:r>
                  <a:rPr lang="en-US" sz="3500" dirty="0">
                    <a:solidFill>
                      <a:schemeClr val="tx1"/>
                    </a:solidFill>
                  </a:rPr>
                  <a:t>                                              </a:t>
                </a:r>
                <a14:m>
                  <m:oMath xmlns:m="http://schemas.openxmlformats.org/officeDocument/2006/math">
                    <m:r>
                      <a:rPr lang="en-US" sz="3500" b="0" i="0" smtClean="0">
                        <a:latin typeface="Cambria Math" panose="02040503050406030204" pitchFamily="18" charset="0"/>
                      </a:rPr>
                      <m:t>                  </m:t>
                    </m:r>
                    <m:f>
                      <m:fPr>
                        <m:ctrlPr>
                          <a:rPr lang="en-US" sz="35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5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3500" i="1">
                            <a:latin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r>
                          <a:rPr lang="en-US" sz="35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3500" i="1">
                            <a:latin typeface="Cambria Math" panose="02040503050406030204" pitchFamily="18" charset="0"/>
                          </a:rPr>
                          <m:t>𝑏</m:t>
                        </m:r>
                      </m:den>
                    </m:f>
                    <m:r>
                      <a:rPr lang="en-US" sz="35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5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5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3500" i="1">
                            <a:latin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r>
                          <a:rPr lang="en-US" sz="35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3500" i="1">
                            <a:latin typeface="Cambria Math" panose="02040503050406030204" pitchFamily="18" charset="0"/>
                          </a:rPr>
                          <m:t>𝑂</m:t>
                        </m:r>
                      </m:den>
                    </m:f>
                    <m:f>
                      <m:fPr>
                        <m:ctrlPr>
                          <a:rPr lang="en-US" sz="35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5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3500" i="1">
                            <a:latin typeface="Cambria Math" panose="02040503050406030204" pitchFamily="18" charset="0"/>
                          </a:rPr>
                          <m:t>𝑂</m:t>
                        </m:r>
                      </m:num>
                      <m:den>
                        <m:r>
                          <a:rPr lang="en-US" sz="35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35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6042BD3-B429-E3FC-5038-7DE63D4ED2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73952" y="1203159"/>
                <a:ext cx="5088389" cy="5292234"/>
              </a:xfrm>
              <a:blipFill>
                <a:blip r:embed="rId3"/>
                <a:stretch>
                  <a:fillRect l="-2994" t="-16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4EDB4380-614D-753B-E15A-3FF8D0FB4F73}"/>
              </a:ext>
            </a:extLst>
          </p:cNvPr>
          <p:cNvSpPr txBox="1"/>
          <p:nvPr/>
        </p:nvSpPr>
        <p:spPr>
          <a:xfrm>
            <a:off x="6737133" y="1203159"/>
            <a:ext cx="442559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Learning rate = 0.1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F899E0-0F67-0194-E775-8232D7C593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2342" y="3120772"/>
            <a:ext cx="6355668" cy="1457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5597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D6E07-88E5-D921-FAFB-D51CACD12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US" dirty="0"/>
              <a:t>Training of a Single Neuron - Example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26AEE79-5B7F-586C-887F-42E36A7F102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12306" y="986550"/>
                <a:ext cx="11470903" cy="5891898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US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den>
                    </m:f>
                    <m:f>
                      <m:f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num>
                      <m:den>
                        <m: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endParaRPr lang="en-US" b="0" i="0" dirty="0">
                  <a:solidFill>
                    <a:srgbClr val="C00000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   </m:t>
                      </m:r>
                    </m:oMath>
                  </m:oMathPara>
                </a14:m>
                <a:endParaRPr lang="en-US" b="0" i="0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𝑂</m:t>
                        </m:r>
                      </m:den>
                    </m:f>
                  </m:oMath>
                </a14:m>
                <a:r>
                  <a:rPr lang="en-US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f>
                          <m:f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𝑂</m:t>
                        </m:r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𝑂</m:t>
                        </m:r>
                      </m:den>
                    </m:f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=2∗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O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=0 −0.5=−0.5</m:t>
                    </m:r>
                  </m:oMath>
                </a14:m>
                <a:endParaRPr lang="en-US" sz="3100" b="0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num>
                      <m:den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b="0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6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26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600" b="0" dirty="0"/>
                  <a:t> = 1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28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r>
                          <a:rPr lang="en-US" sz="28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sz="28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r>
                          <a:rPr lang="en-US" sz="28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den>
                    </m:f>
                    <m:f>
                      <m:fPr>
                        <m:ctrlPr>
                          <a:rPr 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num>
                      <m:den>
                        <m:r>
                          <a:rPr lang="en-US" sz="28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sz="2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sz="28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0.5∗</m:t>
                    </m:r>
                    <m:r>
                      <a:rPr lang="en-US" sz="2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8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=</m:t>
                    </m:r>
                    <m:r>
                      <a:rPr lang="en-US" sz="2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8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2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.5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r>
                  <a:rPr lang="en-US" sz="3000" dirty="0"/>
                  <a:t>Now we can calculate new value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0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3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3000" dirty="0"/>
                  <a:t>:   </a:t>
                </a:r>
                <a:endParaRPr lang="en-US" sz="30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30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3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3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𝑛𝑒𝑤</m:t>
                    </m:r>
                    <m:r>
                      <a:rPr lang="en-US" sz="3000" b="0" i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3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0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3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3000" b="0" i="1" smtClean="0">
                        <a:latin typeface="Cambria Math" panose="02040503050406030204" pitchFamily="18" charset="0"/>
                      </a:rPr>
                      <m:t>𝑜𝑙𝑑</m:t>
                    </m:r>
                    <m:r>
                      <a:rPr lang="en-US" sz="30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3000" i="1">
                        <a:latin typeface="Cambria Math" panose="02040503050406030204" pitchFamily="18" charset="0"/>
                      </a:rPr>
                      <m:t>𝐿𝑒𝑎𝑟𝑛𝑖𝑛𝑔</m:t>
                    </m:r>
                    <m:r>
                      <a:rPr lang="en-US" sz="3000" i="1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sz="3000" i="1">
                        <a:latin typeface="Cambria Math" panose="02040503050406030204" pitchFamily="18" charset="0"/>
                      </a:rPr>
                      <m:t>𝑅𝑎𝑡𝑒</m:t>
                    </m:r>
                    <m:r>
                      <a:rPr lang="en-US" sz="3000" b="0" i="1" smtClean="0">
                        <a:latin typeface="Cambria Math" panose="02040503050406030204" pitchFamily="18" charset="0"/>
                      </a:rPr>
                      <m:t>∗</m:t>
                    </m:r>
                    <m:f>
                      <m:fPr>
                        <m:ctrlPr>
                          <a:rPr lang="en-US" sz="3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0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3000" i="1">
                            <a:latin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r>
                          <a:rPr lang="en-US" sz="30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3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000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3000" dirty="0"/>
                  <a:t> = 0 – 0.1*-0.5 = 0.05</a:t>
                </a:r>
              </a:p>
              <a:p>
                <a:endParaRPr lang="en-US" b="0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26AEE79-5B7F-586C-887F-42E36A7F102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12306" y="986550"/>
                <a:ext cx="11470903" cy="5891898"/>
              </a:xfrm>
              <a:blipFill>
                <a:blip r:embed="rId2"/>
                <a:stretch>
                  <a:fillRect l="-1222" t="-10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8785CB1-5863-7F95-E1A6-F2661112C9BD}"/>
                  </a:ext>
                </a:extLst>
              </p:cNvPr>
              <p:cNvSpPr txBox="1"/>
              <p:nvPr/>
            </p:nvSpPr>
            <p:spPr>
              <a:xfrm>
                <a:off x="9280634" y="894086"/>
                <a:ext cx="2911366" cy="15914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𝑜</m:t>
                    </m:r>
                    <m:r>
                      <a:rPr lang="en-US" sz="1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18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rgbClr val="C00000"/>
                    </a:solidFill>
                  </a:rPr>
                  <a:t>+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i="1" dirty="0">
                  <a:solidFill>
                    <a:srgbClr val="C00000"/>
                  </a:solidFill>
                  <a:latin typeface="Cambria Math" panose="02040503050406030204" pitchFamily="18" charset="0"/>
                </a:endParaRPr>
              </a:p>
              <a:p>
                <a:r>
                  <a:rPr lang="en-US" i="1" dirty="0">
                    <a:solidFill>
                      <a:srgbClr val="C00000"/>
                    </a:solidFill>
                    <a:latin typeface="Cambria Math" panose="02040503050406030204" pitchFamily="18" charset="0"/>
                  </a:rPr>
                  <a:t>𝐸</a:t>
                </a:r>
                <a:r>
                  <a:rPr lang="en-US" b="0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b="0" i="1" dirty="0">
                  <a:solidFill>
                    <a:srgbClr val="C00000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=1, Y=0.5</a:t>
                </a:r>
              </a:p>
              <a:p>
                <a:r>
                  <a:rPr lang="en-US" dirty="0">
                    <a:solidFill>
                      <a:srgbClr val="C00000"/>
                    </a:solidFill>
                  </a:rPr>
                  <a:t>O= 0</a:t>
                </a:r>
              </a:p>
              <a:p>
                <a:r>
                  <a:rPr lang="en-US" dirty="0">
                    <a:solidFill>
                      <a:srgbClr val="C00000"/>
                    </a:solidFill>
                  </a:rPr>
                  <a:t>Learning rate = 0.1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8785CB1-5863-7F95-E1A6-F2661112C9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80634" y="894086"/>
                <a:ext cx="2911366" cy="1591461"/>
              </a:xfrm>
              <a:prstGeom prst="rect">
                <a:avLst/>
              </a:prstGeom>
              <a:blipFill>
                <a:blip r:embed="rId3"/>
                <a:stretch>
                  <a:fillRect l="-1674" t="-2299" b="-5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C5D06586-DF40-EC44-F021-82697419B1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3149" y="4072601"/>
            <a:ext cx="5316545" cy="1218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2701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0652A7-33F7-805E-DD21-F7D207ED20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8072C7-1559-B073-8CD1-507B2D00A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US" dirty="0"/>
              <a:t>Training of a Single Neuron - Example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7CF2C57-629C-BFF8-9BB9-839C5D31A32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12306" y="986550"/>
                <a:ext cx="11470903" cy="5891898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US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den>
                    </m:f>
                    <m:r>
                      <a:rPr lang="en-US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den>
                    </m:f>
                    <m:f>
                      <m:f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num>
                      <m:den>
                        <m: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den>
                    </m:f>
                  </m:oMath>
                </a14:m>
                <a:endParaRPr lang="en-US" b="0" i="0" dirty="0">
                  <a:solidFill>
                    <a:srgbClr val="C00000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   </m:t>
                      </m:r>
                    </m:oMath>
                  </m:oMathPara>
                </a14:m>
                <a:endParaRPr lang="en-US" b="0" i="0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𝑂</m:t>
                        </m:r>
                      </m:den>
                    </m:f>
                  </m:oMath>
                </a14:m>
                <a:r>
                  <a:rPr lang="en-US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f>
                          <m:f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𝑂</m:t>
                        </m:r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𝑂</m:t>
                        </m:r>
                      </m:den>
                    </m:f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=2∗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O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=0 −0.5=−0.5</m:t>
                    </m:r>
                  </m:oMath>
                </a14:m>
                <a:endParaRPr lang="en-US" sz="3100" b="0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num>
                      <m:den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den>
                    </m:f>
                  </m:oMath>
                </a14:m>
                <a:r>
                  <a:rPr lang="en-US" b="0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sz="3000" b="0" dirty="0"/>
                  <a:t>1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28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r>
                          <a:rPr lang="en-US" sz="28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den>
                    </m:f>
                    <m:r>
                      <a:rPr lang="en-US" sz="28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r>
                          <a:rPr lang="en-US" sz="28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den>
                    </m:f>
                    <m:f>
                      <m:fPr>
                        <m:ctrlPr>
                          <a:rPr 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num>
                      <m:den>
                        <m:r>
                          <a:rPr lang="en-US" sz="28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den>
                    </m:f>
                    <m:r>
                      <a:rPr lang="en-US" sz="2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sz="28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0.5∗</m:t>
                    </m:r>
                    <m:r>
                      <a:rPr lang="en-US" sz="2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8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=</m:t>
                    </m:r>
                    <m:r>
                      <a:rPr lang="en-US" sz="2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8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2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.5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r>
                  <a:rPr lang="en-US" sz="3000" dirty="0"/>
                  <a:t>Now we can calculate new value of </a:t>
                </a:r>
                <a14:m>
                  <m:oMath xmlns:m="http://schemas.openxmlformats.org/officeDocument/2006/math">
                    <m:r>
                      <a:rPr lang="en-US" sz="3000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3000" dirty="0"/>
                  <a:t>:   </a:t>
                </a:r>
                <a:endParaRPr lang="en-US" sz="30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3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3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sz="3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𝑛𝑒𝑤</m:t>
                    </m:r>
                    <m:r>
                      <a:rPr lang="en-US" sz="30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0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3000" b="0" i="1" smtClean="0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sz="3000" b="0" i="1" smtClean="0">
                        <a:latin typeface="Cambria Math" panose="02040503050406030204" pitchFamily="18" charset="0"/>
                      </a:rPr>
                      <m:t>𝑜𝑙𝑑</m:t>
                    </m:r>
                    <m:r>
                      <a:rPr lang="en-US" sz="30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3000" i="1">
                        <a:latin typeface="Cambria Math" panose="02040503050406030204" pitchFamily="18" charset="0"/>
                      </a:rPr>
                      <m:t>𝐿𝑒𝑎𝑟𝑛𝑖𝑛𝑔</m:t>
                    </m:r>
                    <m:r>
                      <a:rPr lang="en-US" sz="3000" i="1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sz="3000" i="1">
                        <a:latin typeface="Cambria Math" panose="02040503050406030204" pitchFamily="18" charset="0"/>
                      </a:rPr>
                      <m:t>𝑅𝑎𝑡𝑒</m:t>
                    </m:r>
                    <m:r>
                      <a:rPr lang="en-US" sz="3000" b="0" i="1" smtClean="0">
                        <a:latin typeface="Cambria Math" panose="02040503050406030204" pitchFamily="18" charset="0"/>
                      </a:rPr>
                      <m:t>∗</m:t>
                    </m:r>
                    <m:f>
                      <m:fPr>
                        <m:ctrlPr>
                          <a:rPr lang="en-US" sz="3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0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3000" i="1">
                            <a:latin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r>
                          <a:rPr lang="en-US" sz="30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3000" i="1" smtClean="0">
                            <a:latin typeface="Cambria Math" panose="02040503050406030204" pitchFamily="18" charset="0"/>
                          </a:rPr>
                          <m:t>𝑏</m:t>
                        </m:r>
                      </m:den>
                    </m:f>
                  </m:oMath>
                </a14:m>
                <a:r>
                  <a:rPr lang="en-US" sz="3000" dirty="0"/>
                  <a:t> = 0 – 0.1*-0.5 = 0.05</a:t>
                </a:r>
              </a:p>
              <a:p>
                <a:endParaRPr lang="en-US" b="0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7CF2C57-629C-BFF8-9BB9-839C5D31A32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12306" y="986550"/>
                <a:ext cx="11470903" cy="5891898"/>
              </a:xfrm>
              <a:blipFill>
                <a:blip r:embed="rId3"/>
                <a:stretch>
                  <a:fillRect l="-1063" t="-1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E1E38B2-1E30-7E0D-7930-BC167DEFCCC4}"/>
                  </a:ext>
                </a:extLst>
              </p:cNvPr>
              <p:cNvSpPr txBox="1"/>
              <p:nvPr/>
            </p:nvSpPr>
            <p:spPr>
              <a:xfrm>
                <a:off x="9280634" y="894086"/>
                <a:ext cx="2911366" cy="15914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𝑜</m:t>
                    </m:r>
                    <m:r>
                      <a:rPr lang="en-US" sz="1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18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rgbClr val="C00000"/>
                    </a:solidFill>
                  </a:rPr>
                  <a:t>+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i="1" dirty="0">
                  <a:solidFill>
                    <a:srgbClr val="C00000"/>
                  </a:solidFill>
                  <a:latin typeface="Cambria Math" panose="02040503050406030204" pitchFamily="18" charset="0"/>
                </a:endParaRPr>
              </a:p>
              <a:p>
                <a:r>
                  <a:rPr lang="en-US" i="1" dirty="0">
                    <a:solidFill>
                      <a:srgbClr val="C00000"/>
                    </a:solidFill>
                    <a:latin typeface="Cambria Math" panose="02040503050406030204" pitchFamily="18" charset="0"/>
                  </a:rPr>
                  <a:t>𝐸</a:t>
                </a:r>
                <a:r>
                  <a:rPr lang="en-US" b="0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b="0" i="1" dirty="0">
                  <a:solidFill>
                    <a:srgbClr val="C00000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=1, Y=0.5</a:t>
                </a:r>
              </a:p>
              <a:p>
                <a:r>
                  <a:rPr lang="en-US" dirty="0">
                    <a:solidFill>
                      <a:srgbClr val="C00000"/>
                    </a:solidFill>
                  </a:rPr>
                  <a:t>O= 0</a:t>
                </a:r>
              </a:p>
              <a:p>
                <a:r>
                  <a:rPr lang="en-US" dirty="0">
                    <a:solidFill>
                      <a:srgbClr val="C00000"/>
                    </a:solidFill>
                  </a:rPr>
                  <a:t>Learning rate = 0.1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E1E38B2-1E30-7E0D-7930-BC167DEFCC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80634" y="894086"/>
                <a:ext cx="2911366" cy="1591461"/>
              </a:xfrm>
              <a:prstGeom prst="rect">
                <a:avLst/>
              </a:prstGeom>
              <a:blipFill>
                <a:blip r:embed="rId4"/>
                <a:stretch>
                  <a:fillRect l="-1674" t="-2299" b="-5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2AD4029E-B142-6373-D42A-A08B4A65CE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3149" y="4072601"/>
            <a:ext cx="5316545" cy="1218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2260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0CD62B-CA14-DFBC-5C4E-42C685528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US" dirty="0"/>
              <a:t>Training of a Single Neuron - Example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E4FDB0-771C-D555-7960-0B7CFE0E0F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2032" y="5199226"/>
            <a:ext cx="10972800" cy="1658774"/>
          </a:xfrm>
        </p:spPr>
        <p:txBody>
          <a:bodyPr>
            <a:noAutofit/>
          </a:bodyPr>
          <a:lstStyle/>
          <a:p>
            <a:r>
              <a:rPr lang="en-US" sz="2400" dirty="0">
                <a:solidFill>
                  <a:schemeClr val="tx1"/>
                </a:solidFill>
              </a:rPr>
              <a:t>This process is </a:t>
            </a:r>
            <a:r>
              <a:rPr lang="en-US" sz="2400" dirty="0">
                <a:solidFill>
                  <a:srgbClr val="C00000"/>
                </a:solidFill>
              </a:rPr>
              <a:t>repeated</a:t>
            </a:r>
            <a:r>
              <a:rPr lang="en-US" sz="2400" dirty="0">
                <a:solidFill>
                  <a:schemeClr val="tx1"/>
                </a:solidFill>
              </a:rPr>
              <a:t> until the error is </a:t>
            </a:r>
            <a:r>
              <a:rPr lang="en-US" sz="2400" dirty="0">
                <a:solidFill>
                  <a:srgbClr val="C00000"/>
                </a:solidFill>
              </a:rPr>
              <a:t>sufficiently small</a:t>
            </a:r>
            <a:r>
              <a:rPr lang="en-US" sz="2400" dirty="0">
                <a:solidFill>
                  <a:schemeClr val="tx1"/>
                </a:solidFill>
              </a:rPr>
              <a:t> (below a threshold) or a </a:t>
            </a:r>
            <a:r>
              <a:rPr lang="en-US" sz="2400" dirty="0">
                <a:solidFill>
                  <a:srgbClr val="C00000"/>
                </a:solidFill>
              </a:rPr>
              <a:t>maximum number </a:t>
            </a:r>
            <a:r>
              <a:rPr lang="en-US" sz="2400" dirty="0">
                <a:solidFill>
                  <a:schemeClr val="tx1"/>
                </a:solidFill>
              </a:rPr>
              <a:t>of iteration is reached or there is </a:t>
            </a:r>
            <a:r>
              <a:rPr lang="en-US" sz="2400" dirty="0">
                <a:solidFill>
                  <a:srgbClr val="C00000"/>
                </a:solidFill>
              </a:rPr>
              <a:t>no significant decrease </a:t>
            </a:r>
            <a:r>
              <a:rPr lang="en-US" sz="2400" dirty="0">
                <a:solidFill>
                  <a:schemeClr val="tx1"/>
                </a:solidFill>
              </a:rPr>
              <a:t>in error.</a:t>
            </a:r>
          </a:p>
          <a:p>
            <a:r>
              <a:rPr lang="en-US" sz="2400" dirty="0"/>
              <a:t>Gradient descent can get stuck in the </a:t>
            </a:r>
            <a:r>
              <a:rPr lang="en-US" sz="2400" dirty="0">
                <a:solidFill>
                  <a:srgbClr val="C00000"/>
                </a:solidFill>
              </a:rPr>
              <a:t>local optimal</a:t>
            </a:r>
            <a:r>
              <a:rPr lang="en-US" sz="2400" dirty="0"/>
              <a:t>, therefore, sometimes the results are not globally optimal.</a:t>
            </a:r>
          </a:p>
          <a:p>
            <a:pPr marL="0" indent="0">
              <a:buNone/>
            </a:pP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E8EEDCD-F835-FBD0-F7CD-27B3C5352431}"/>
                  </a:ext>
                </a:extLst>
              </p:cNvPr>
              <p:cNvSpPr txBox="1"/>
              <p:nvPr/>
            </p:nvSpPr>
            <p:spPr>
              <a:xfrm>
                <a:off x="-16813" y="3884665"/>
                <a:ext cx="12010490" cy="8879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m:rPr>
                          <m:nor/>
                        </m:rPr>
                        <a:rPr lang="en-US" dirty="0">
                          <a:solidFill>
                            <a:schemeClr val="tx1"/>
                          </a:solidFill>
                        </a:rPr>
                        <m:t>=0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chemeClr val="tx1"/>
                          </a:solidFill>
                        </a:rPr>
                        <m:t>.05, 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tx1"/>
                          </a:solidFill>
                        </a:rPr>
                        <m:t>b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tx1"/>
                          </a:solidFill>
                        </a:rPr>
                        <m:t>=0.05   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chemeClr val="tx1"/>
                          </a:solidFill>
                        </a:rPr>
                        <m:t>=1, 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chemeClr val="tx1"/>
                          </a:solidFill>
                        </a:rPr>
                        <m:t>Y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chemeClr val="tx1"/>
                          </a:solidFill>
                        </a:rPr>
                        <m:t>=0.5  </m:t>
                      </m:r>
                      <m:r>
                        <a:rPr lang="en-US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m:rPr>
                          <m:sty m:val="p"/>
                        </m:rPr>
                        <a:rPr lang="en-US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O</m:t>
                      </m:r>
                      <m:r>
                        <a:rPr lang="en-US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= </m:t>
                      </m:r>
                      <m:d>
                        <m:d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0.05)+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(0.05</m:t>
                          </m:r>
                        </m:e>
                      </m:d>
                      <m:r>
                        <a:rPr lang="en-US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0.</m:t>
                      </m:r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i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        </m:t>
                      </m:r>
                      <m:r>
                        <m:rPr>
                          <m:nor/>
                        </m:rPr>
                        <a:rPr lang="en-US" i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  <m:r>
                        <m:rPr>
                          <m:nor/>
                        </m:rP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sSup>
                        <m:sSup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(0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.5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−0.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sSup>
                        <m:sSup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0.</m:t>
                      </m:r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08  (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𝑖𝑡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𝑤𝑎𝑠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0.125)</m:t>
                      </m:r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E8EEDCD-F835-FBD0-F7CD-27B3C53524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6813" y="3884665"/>
                <a:ext cx="12010490" cy="88793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Oval 21">
            <a:extLst>
              <a:ext uri="{FF2B5EF4-FFF2-40B4-BE49-F238E27FC236}">
                <a16:creationId xmlns:a16="http://schemas.microsoft.com/office/drawing/2014/main" id="{B738BE21-0DE2-4071-F215-CECABA3F968A}"/>
              </a:ext>
            </a:extLst>
          </p:cNvPr>
          <p:cNvSpPr/>
          <p:nvPr/>
        </p:nvSpPr>
        <p:spPr>
          <a:xfrm>
            <a:off x="3244543" y="2079922"/>
            <a:ext cx="914400" cy="76462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FE9E04C-6F2B-B776-B4C0-1893EF70141B}"/>
              </a:ext>
            </a:extLst>
          </p:cNvPr>
          <p:cNvCxnSpPr/>
          <p:nvPr/>
        </p:nvCxnSpPr>
        <p:spPr>
          <a:xfrm>
            <a:off x="1778351" y="1920109"/>
            <a:ext cx="1474075" cy="3862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6267DB4-735F-7EE8-9F9C-C8079C629494}"/>
              </a:ext>
            </a:extLst>
          </p:cNvPr>
          <p:cNvCxnSpPr>
            <a:endCxn id="22" idx="0"/>
          </p:cNvCxnSpPr>
          <p:nvPr/>
        </p:nvCxnSpPr>
        <p:spPr>
          <a:xfrm>
            <a:off x="3701743" y="1723040"/>
            <a:ext cx="0" cy="3568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B0A8BBC7-3D84-F02D-D2EA-D8DCD0DCD494}"/>
              </a:ext>
            </a:extLst>
          </p:cNvPr>
          <p:cNvSpPr txBox="1"/>
          <p:nvPr/>
        </p:nvSpPr>
        <p:spPr>
          <a:xfrm>
            <a:off x="3395817" y="137208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b=0.05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638A900-3FC3-AB46-9CE4-FDABE66814C7}"/>
                  </a:ext>
                </a:extLst>
              </p:cNvPr>
              <p:cNvSpPr txBox="1"/>
              <p:nvPr/>
            </p:nvSpPr>
            <p:spPr>
              <a:xfrm>
                <a:off x="1999587" y="1708808"/>
                <a:ext cx="97308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=0.05</a:t>
                </a: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638A900-3FC3-AB46-9CE4-FDABE66814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9587" y="1708808"/>
                <a:ext cx="973087" cy="369332"/>
              </a:xfrm>
              <a:prstGeom prst="rect">
                <a:avLst/>
              </a:prstGeom>
              <a:blipFill>
                <a:blip r:embed="rId4"/>
                <a:stretch>
                  <a:fillRect t="-8197" r="-5000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D7FDB18-907A-E754-B5C4-B6C1C0FC11AE}"/>
                  </a:ext>
                </a:extLst>
              </p:cNvPr>
              <p:cNvSpPr txBox="1"/>
              <p:nvPr/>
            </p:nvSpPr>
            <p:spPr>
              <a:xfrm>
                <a:off x="1309486" y="1674688"/>
                <a:ext cx="4785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D7FDB18-907A-E754-B5C4-B6C1C0FC11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9486" y="1674688"/>
                <a:ext cx="478529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80AD315B-D1F8-9305-6A14-FA700F97E7A2}"/>
              </a:ext>
            </a:extLst>
          </p:cNvPr>
          <p:cNvSpPr txBox="1"/>
          <p:nvPr/>
        </p:nvSpPr>
        <p:spPr>
          <a:xfrm>
            <a:off x="3526174" y="2136620"/>
            <a:ext cx="5739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∑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887806C-A663-7511-EC61-D1A1F648F65F}"/>
              </a:ext>
            </a:extLst>
          </p:cNvPr>
          <p:cNvCxnSpPr/>
          <p:nvPr/>
        </p:nvCxnSpPr>
        <p:spPr>
          <a:xfrm>
            <a:off x="3969756" y="2409272"/>
            <a:ext cx="3539359" cy="644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F69B8A7C-0AE1-643F-C6B7-C18AA6EDC056}"/>
              </a:ext>
            </a:extLst>
          </p:cNvPr>
          <p:cNvSpPr/>
          <p:nvPr/>
        </p:nvSpPr>
        <p:spPr>
          <a:xfrm>
            <a:off x="7509115" y="2048100"/>
            <a:ext cx="914400" cy="76462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4F7125E-EA7D-6865-4F43-9E73FB64B80A}"/>
              </a:ext>
            </a:extLst>
          </p:cNvPr>
          <p:cNvCxnSpPr>
            <a:stCxn id="31" idx="6"/>
          </p:cNvCxnSpPr>
          <p:nvPr/>
        </p:nvCxnSpPr>
        <p:spPr>
          <a:xfrm>
            <a:off x="8423515" y="2430414"/>
            <a:ext cx="1127236" cy="318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53B2091-D0AC-50CA-201F-F4E8FBF2B404}"/>
              </a:ext>
            </a:extLst>
          </p:cNvPr>
          <p:cNvSpPr txBox="1"/>
          <p:nvPr/>
        </p:nvSpPr>
        <p:spPr>
          <a:xfrm>
            <a:off x="6979321" y="2745497"/>
            <a:ext cx="2325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 Activation Function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DEA6610-BB84-6AA8-367C-A27B01CA6873}"/>
              </a:ext>
            </a:extLst>
          </p:cNvPr>
          <p:cNvSpPr/>
          <p:nvPr/>
        </p:nvSpPr>
        <p:spPr>
          <a:xfrm>
            <a:off x="2930605" y="1809626"/>
            <a:ext cx="6028938" cy="121915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6B70AA7-31EE-B710-A6BA-CCA9454F9CF7}"/>
                  </a:ext>
                </a:extLst>
              </p:cNvPr>
              <p:cNvSpPr txBox="1"/>
              <p:nvPr/>
            </p:nvSpPr>
            <p:spPr>
              <a:xfrm>
                <a:off x="9550751" y="2252342"/>
                <a:ext cx="1469185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O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dirty="0"/>
              </a:p>
              <a:p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6B70AA7-31EE-B710-A6BA-CCA9454F9C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0751" y="2252342"/>
                <a:ext cx="1469185" cy="646331"/>
              </a:xfrm>
              <a:prstGeom prst="rect">
                <a:avLst/>
              </a:prstGeom>
              <a:blipFill>
                <a:blip r:embed="rId6"/>
                <a:stretch>
                  <a:fillRect l="-3734" t="-46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TextBox 36">
            <a:extLst>
              <a:ext uri="{FF2B5EF4-FFF2-40B4-BE49-F238E27FC236}">
                <a16:creationId xmlns:a16="http://schemas.microsoft.com/office/drawing/2014/main" id="{85F806B0-B58F-29D6-5FCC-F7B5563B4C77}"/>
              </a:ext>
            </a:extLst>
          </p:cNvPr>
          <p:cNvSpPr txBox="1"/>
          <p:nvPr/>
        </p:nvSpPr>
        <p:spPr>
          <a:xfrm>
            <a:off x="854144" y="3363045"/>
            <a:ext cx="1009158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After calculation of all parameters the new parameters are updated in the model: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6881007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1BCCB-F432-3F87-78F1-B6EAEF629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Neural Networks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3ECFB4-9F30-EF2A-79B8-1CF43A785F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en-US" sz="2400" dirty="0"/>
              <a:t>A multi-level neural network is a neural network that consists of </a:t>
            </a:r>
            <a:r>
              <a:rPr lang="en-US" altLang="en-US" sz="2400" dirty="0">
                <a:solidFill>
                  <a:srgbClr val="C00000"/>
                </a:solidFill>
              </a:rPr>
              <a:t>multiple levels (layers) </a:t>
            </a:r>
            <a:r>
              <a:rPr lang="en-US" altLang="en-US" sz="2400" dirty="0"/>
              <a:t>of neurons.  Each level can have </a:t>
            </a:r>
            <a:r>
              <a:rPr lang="en-US" altLang="en-US" sz="2400" dirty="0">
                <a:solidFill>
                  <a:srgbClr val="C00000"/>
                </a:solidFill>
              </a:rPr>
              <a:t>multiple neurons</a:t>
            </a:r>
            <a:endParaRPr lang="en-US" sz="2400" dirty="0"/>
          </a:p>
          <a:p>
            <a:pPr marL="0" indent="0">
              <a:buNone/>
            </a:pPr>
            <a:r>
              <a:rPr lang="en-US" sz="2400" dirty="0"/>
              <a:t>There are several </a:t>
            </a:r>
            <a:r>
              <a:rPr lang="en-US" sz="2400" dirty="0">
                <a:solidFill>
                  <a:srgbClr val="C00000"/>
                </a:solidFill>
              </a:rPr>
              <a:t>types</a:t>
            </a:r>
            <a:r>
              <a:rPr lang="en-US" sz="2400" dirty="0"/>
              <a:t> of neural networks, each designed for specific tasks and applications:</a:t>
            </a:r>
          </a:p>
          <a:p>
            <a:r>
              <a:rPr lang="en-US" sz="2400" dirty="0">
                <a:solidFill>
                  <a:srgbClr val="C00000"/>
                </a:solidFill>
              </a:rPr>
              <a:t>Feedforward</a:t>
            </a:r>
            <a:r>
              <a:rPr lang="en-US" sz="2400" dirty="0"/>
              <a:t> Neural Networks (FNN) : </a:t>
            </a:r>
            <a:r>
              <a:rPr lang="en-US" sz="2400" dirty="0">
                <a:solidFill>
                  <a:srgbClr val="C00000"/>
                </a:solidFill>
              </a:rPr>
              <a:t>Classification</a:t>
            </a:r>
            <a:r>
              <a:rPr lang="en-US" sz="2400" dirty="0"/>
              <a:t>, regression tasks</a:t>
            </a:r>
          </a:p>
          <a:p>
            <a:r>
              <a:rPr lang="en-US" sz="2400" dirty="0">
                <a:solidFill>
                  <a:srgbClr val="C00000"/>
                </a:solidFill>
              </a:rPr>
              <a:t>Recurrent</a:t>
            </a:r>
            <a:r>
              <a:rPr lang="en-US" sz="2400" dirty="0"/>
              <a:t> Neural Networks (RNN): </a:t>
            </a:r>
            <a:r>
              <a:rPr lang="en-US" sz="2400" dirty="0">
                <a:solidFill>
                  <a:srgbClr val="C00000"/>
                </a:solidFill>
              </a:rPr>
              <a:t>Time series </a:t>
            </a:r>
            <a:r>
              <a:rPr lang="en-US" sz="2400" dirty="0"/>
              <a:t>prediction, natural language processing (</a:t>
            </a:r>
            <a:r>
              <a:rPr lang="en-US" sz="2400" dirty="0">
                <a:solidFill>
                  <a:srgbClr val="C00000"/>
                </a:solidFill>
              </a:rPr>
              <a:t>NLP</a:t>
            </a:r>
            <a:r>
              <a:rPr lang="en-US" sz="2400" dirty="0"/>
              <a:t>)</a:t>
            </a:r>
          </a:p>
          <a:p>
            <a:r>
              <a:rPr lang="en-US" sz="2400" dirty="0">
                <a:solidFill>
                  <a:srgbClr val="C00000"/>
                </a:solidFill>
              </a:rPr>
              <a:t>Transformer</a:t>
            </a:r>
            <a:r>
              <a:rPr lang="en-US" sz="2400" dirty="0"/>
              <a:t> Networks: Large Language Model’s tasks</a:t>
            </a:r>
          </a:p>
          <a:p>
            <a:r>
              <a:rPr lang="en-US" sz="2400" dirty="0"/>
              <a:t>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68303F-CDF1-EC29-4B82-C9D8186A51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4288" y="4895075"/>
            <a:ext cx="3741683" cy="1682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0600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A2235E-D7E9-EDE4-5A9D-A27AF0B954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6161" y="3667125"/>
            <a:ext cx="5000625" cy="3190875"/>
          </a:xfrm>
          <a:prstGeom prst="rect">
            <a:avLst/>
          </a:prstGeom>
        </p:spPr>
      </p:pic>
      <p:sp>
        <p:nvSpPr>
          <p:cNvPr id="62466" name="Title 1">
            <a:extLst>
              <a:ext uri="{FF2B5EF4-FFF2-40B4-BE49-F238E27FC236}">
                <a16:creationId xmlns:a16="http://schemas.microsoft.com/office/drawing/2014/main" id="{DCA6DA95-0709-1F27-508B-68AC18A94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292100"/>
            <a:ext cx="10363200" cy="1123950"/>
          </a:xfrm>
        </p:spPr>
        <p:txBody>
          <a:bodyPr/>
          <a:lstStyle/>
          <a:p>
            <a:r>
              <a:rPr lang="en-US" altLang="en-US" dirty="0"/>
              <a:t>Feedforward Neural Networks</a:t>
            </a:r>
          </a:p>
        </p:txBody>
      </p:sp>
      <p:sp>
        <p:nvSpPr>
          <p:cNvPr id="62467" name="Content Placeholder 2">
            <a:extLst>
              <a:ext uri="{FF2B5EF4-FFF2-40B4-BE49-F238E27FC236}">
                <a16:creationId xmlns:a16="http://schemas.microsoft.com/office/drawing/2014/main" id="{41EEB841-1272-F9DD-70CF-F7D6625957F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4400" y="1687513"/>
            <a:ext cx="11075542" cy="4484687"/>
          </a:xfrm>
        </p:spPr>
        <p:txBody>
          <a:bodyPr/>
          <a:lstStyle/>
          <a:p>
            <a:r>
              <a:rPr lang="en-US" altLang="en-US" sz="2600" dirty="0"/>
              <a:t>A Feedforward neural network is a neural network that connections between neurons in different levels </a:t>
            </a:r>
            <a:r>
              <a:rPr lang="en-US" altLang="en-US" sz="2600" dirty="0">
                <a:solidFill>
                  <a:srgbClr val="C00000"/>
                </a:solidFill>
              </a:rPr>
              <a:t>do not form loops</a:t>
            </a:r>
            <a:r>
              <a:rPr lang="en-US" altLang="en-US" sz="2600" dirty="0"/>
              <a:t>.</a:t>
            </a:r>
          </a:p>
          <a:p>
            <a:r>
              <a:rPr lang="en-US" altLang="en-US" sz="2600" dirty="0"/>
              <a:t>Information moves in </a:t>
            </a:r>
            <a:r>
              <a:rPr lang="en-US" altLang="en-US" sz="2600" dirty="0">
                <a:solidFill>
                  <a:srgbClr val="C00000"/>
                </a:solidFill>
              </a:rPr>
              <a:t>one direction </a:t>
            </a:r>
            <a:r>
              <a:rPr lang="en-US" altLang="en-US" sz="2600" dirty="0"/>
              <a:t>(</a:t>
            </a:r>
            <a:r>
              <a:rPr lang="en-US" altLang="en-US" sz="2600" dirty="0">
                <a:solidFill>
                  <a:srgbClr val="C00000"/>
                </a:solidFill>
              </a:rPr>
              <a:t>forward</a:t>
            </a:r>
            <a:r>
              <a:rPr lang="en-US" altLang="en-US" sz="2600" dirty="0"/>
              <a:t>) from input nodes, through hidden nodes, to output nodes. </a:t>
            </a:r>
          </a:p>
          <a:p>
            <a:r>
              <a:rPr lang="en-US" altLang="en-US" sz="2600" dirty="0"/>
              <a:t>Neural Neurons can learn </a:t>
            </a:r>
            <a:r>
              <a:rPr lang="en-US" altLang="en-US" sz="2600" dirty="0">
                <a:solidFill>
                  <a:srgbClr val="C00000"/>
                </a:solidFill>
              </a:rPr>
              <a:t>complex functions</a:t>
            </a:r>
            <a:r>
              <a:rPr lang="en-US" altLang="en-US" sz="2600" dirty="0"/>
              <a:t> and non-linear relationships</a:t>
            </a:r>
            <a:r>
              <a:rPr lang="en-US" altLang="en-US" sz="2600" dirty="0">
                <a:solidFill>
                  <a:srgbClr val="C00000"/>
                </a:solidFill>
              </a:rPr>
              <a:t>.</a:t>
            </a:r>
            <a:r>
              <a:rPr lang="en-US" altLang="en-US" sz="2600" dirty="0"/>
              <a:t> </a:t>
            </a:r>
          </a:p>
          <a:p>
            <a:pPr marL="457200" lvl="1" indent="0">
              <a:buNone/>
            </a:pPr>
            <a:endParaRPr lang="en-US" altLang="en-US" sz="2600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4ED56D-BC61-CEDF-4869-663C6CC3B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Feedforward Neural Networks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894335-B57F-7F44-8576-6529749B56C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1566408"/>
            <a:ext cx="11171935" cy="4224792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2600" dirty="0"/>
              <a:t>The </a:t>
            </a:r>
            <a:r>
              <a:rPr lang="en-US" sz="2600" dirty="0">
                <a:solidFill>
                  <a:srgbClr val="C00000"/>
                </a:solidFill>
              </a:rPr>
              <a:t>input</a:t>
            </a:r>
            <a:r>
              <a:rPr lang="en-US" sz="2600" dirty="0"/>
              <a:t> layer is fed the raw input and </a:t>
            </a:r>
            <a:r>
              <a:rPr lang="en-US" sz="2600" dirty="0">
                <a:solidFill>
                  <a:srgbClr val="C00000"/>
                </a:solidFill>
              </a:rPr>
              <a:t>passes</a:t>
            </a:r>
            <a:r>
              <a:rPr lang="en-US" sz="2600" dirty="0"/>
              <a:t> this information on to the next layer in the artificial neural network (typically a hidden layer).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600" dirty="0"/>
              <a:t>The neurons in the </a:t>
            </a:r>
            <a:r>
              <a:rPr lang="en-US" sz="2600" dirty="0">
                <a:solidFill>
                  <a:srgbClr val="C00000"/>
                </a:solidFill>
              </a:rPr>
              <a:t>hidden</a:t>
            </a:r>
            <a:r>
              <a:rPr lang="en-US" sz="2600" dirty="0"/>
              <a:t> layer </a:t>
            </a:r>
            <a:r>
              <a:rPr lang="en-US" sz="2600" dirty="0">
                <a:solidFill>
                  <a:srgbClr val="C00000"/>
                </a:solidFill>
              </a:rPr>
              <a:t>process</a:t>
            </a:r>
            <a:r>
              <a:rPr lang="en-US" sz="2600" dirty="0"/>
              <a:t> the information, then pass the results on to the next layer (another hidden or output layer) of artificial neurons.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600" dirty="0"/>
              <a:t>The </a:t>
            </a:r>
            <a:r>
              <a:rPr lang="en-US" sz="2600" dirty="0">
                <a:solidFill>
                  <a:srgbClr val="C00000"/>
                </a:solidFill>
              </a:rPr>
              <a:t>output</a:t>
            </a:r>
            <a:r>
              <a:rPr lang="en-US" sz="2600" dirty="0"/>
              <a:t> layer creates </a:t>
            </a:r>
            <a:r>
              <a:rPr lang="en-US" sz="2600" dirty="0">
                <a:solidFill>
                  <a:srgbClr val="C00000"/>
                </a:solidFill>
              </a:rPr>
              <a:t>results</a:t>
            </a:r>
            <a:r>
              <a:rPr lang="en-US" sz="2600" dirty="0"/>
              <a:t> for </a:t>
            </a:r>
            <a:r>
              <a:rPr lang="en-US" sz="2600" dirty="0">
                <a:solidFill>
                  <a:srgbClr val="C00000"/>
                </a:solidFill>
              </a:rPr>
              <a:t>regression</a:t>
            </a:r>
            <a:r>
              <a:rPr lang="en-US" sz="2600" dirty="0"/>
              <a:t> (</a:t>
            </a:r>
            <a:r>
              <a:rPr lang="en-US" altLang="en-US" sz="2600" dirty="0"/>
              <a:t>continuous</a:t>
            </a:r>
            <a:r>
              <a:rPr lang="en-US" sz="2600" dirty="0"/>
              <a:t> values) and </a:t>
            </a:r>
            <a:r>
              <a:rPr lang="en-US" sz="2600" dirty="0">
                <a:solidFill>
                  <a:srgbClr val="C00000"/>
                </a:solidFill>
              </a:rPr>
              <a:t>classification</a:t>
            </a:r>
            <a:r>
              <a:rPr lang="en-US" sz="2600" dirty="0"/>
              <a:t> (classes).</a:t>
            </a:r>
          </a:p>
        </p:txBody>
      </p:sp>
      <p:pic>
        <p:nvPicPr>
          <p:cNvPr id="5" name="Content Placeholder 6" descr="A diagram of a network&#10;&#10;Description automatically generated">
            <a:extLst>
              <a:ext uri="{FF2B5EF4-FFF2-40B4-BE49-F238E27FC236}">
                <a16:creationId xmlns:a16="http://schemas.microsoft.com/office/drawing/2014/main" id="{DFA7168C-2484-2FDB-F02B-F4901DE5EA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74769" y="3834682"/>
            <a:ext cx="5295471" cy="30233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46DC38B-9FC3-C46C-9885-36617DA1AB7B}"/>
              </a:ext>
            </a:extLst>
          </p:cNvPr>
          <p:cNvSpPr txBox="1"/>
          <p:nvPr/>
        </p:nvSpPr>
        <p:spPr>
          <a:xfrm>
            <a:off x="1045397" y="4694705"/>
            <a:ext cx="512937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Hidden layers allow the network to learn </a:t>
            </a:r>
            <a:r>
              <a:rPr lang="en-US" sz="2000" dirty="0">
                <a:solidFill>
                  <a:srgbClr val="C00000"/>
                </a:solidFill>
              </a:rPr>
              <a:t>complex non-linear </a:t>
            </a:r>
            <a:r>
              <a:rPr lang="en-US" sz="2000" dirty="0"/>
              <a:t>relationships between the inputs and outputs.</a:t>
            </a:r>
          </a:p>
        </p:txBody>
      </p:sp>
    </p:spTree>
    <p:extLst>
      <p:ext uri="{BB962C8B-B14F-4D97-AF65-F5344CB8AC3E}">
        <p14:creationId xmlns:p14="http://schemas.microsoft.com/office/powerpoint/2010/main" val="8390005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F689851-C4F9-DA2B-14AA-114A81A633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2116" y="1926318"/>
            <a:ext cx="3560455" cy="2424518"/>
          </a:xfrm>
          <a:prstGeom prst="rect">
            <a:avLst/>
          </a:prstGeom>
        </p:spPr>
      </p:pic>
      <p:sp>
        <p:nvSpPr>
          <p:cNvPr id="44035" name="Textfeld 6">
            <a:extLst>
              <a:ext uri="{FF2B5EF4-FFF2-40B4-BE49-F238E27FC236}">
                <a16:creationId xmlns:a16="http://schemas.microsoft.com/office/drawing/2014/main" id="{F51B627D-724A-78E9-8961-FD4FEA4119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7416" y="1681143"/>
            <a:ext cx="7210991" cy="3416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altLang="en-US" sz="2400" dirty="0"/>
              <a:t>The output of the </a:t>
            </a:r>
            <a:r>
              <a:rPr lang="en-US" altLang="en-US" sz="2400" dirty="0" err="1"/>
              <a:t>softmax</a:t>
            </a:r>
            <a:r>
              <a:rPr lang="en-US" altLang="en-US" sz="2400" dirty="0"/>
              <a:t> is always in range </a:t>
            </a:r>
            <a:r>
              <a:rPr lang="en-US" altLang="en-US" sz="2400" dirty="0">
                <a:solidFill>
                  <a:srgbClr val="C00000"/>
                </a:solidFill>
              </a:rPr>
              <a:t>(0,1)</a:t>
            </a:r>
          </a:p>
          <a:p>
            <a:pPr marL="0" indent="0"/>
            <a:endParaRPr lang="de-DE" altLang="en-US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de-DE" altLang="en-US" sz="2400" dirty="0"/>
              <a:t>Divides by the sum of all outputs, allows for </a:t>
            </a:r>
            <a:r>
              <a:rPr lang="de-DE" altLang="en-US" sz="2400" dirty="0">
                <a:solidFill>
                  <a:srgbClr val="C00000"/>
                </a:solidFill>
              </a:rPr>
              <a:t>probability distribution </a:t>
            </a:r>
            <a:r>
              <a:rPr lang="de-DE" altLang="en-US" sz="2400" dirty="0"/>
              <a:t>(</a:t>
            </a:r>
            <a:r>
              <a:rPr lang="en-US" altLang="en-US" sz="2400" dirty="0"/>
              <a:t>Sum of all outputs is always 1)</a:t>
            </a:r>
            <a:endParaRPr lang="de-DE" altLang="en-US" sz="2400" dirty="0"/>
          </a:p>
          <a:p>
            <a:pPr>
              <a:buFont typeface="Arial" panose="020B0604020202020204" pitchFamily="34" charset="0"/>
              <a:buChar char="•"/>
            </a:pPr>
            <a:endParaRPr lang="de-DE" altLang="en-US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de-DE" altLang="en-US" sz="2400" dirty="0"/>
              <a:t>Useful for </a:t>
            </a:r>
            <a:r>
              <a:rPr lang="de-DE" altLang="en-US" sz="2400" dirty="0">
                <a:solidFill>
                  <a:srgbClr val="C00000"/>
                </a:solidFill>
              </a:rPr>
              <a:t>multi-class</a:t>
            </a:r>
            <a:r>
              <a:rPr lang="de-DE" altLang="en-US" sz="2400" dirty="0">
                <a:solidFill>
                  <a:srgbClr val="FF0000"/>
                </a:solidFill>
              </a:rPr>
              <a:t> </a:t>
            </a:r>
            <a:r>
              <a:rPr lang="de-DE" altLang="en-US" sz="2400" dirty="0"/>
              <a:t>classification problems on </a:t>
            </a:r>
            <a:r>
              <a:rPr lang="de-DE" altLang="en-US" sz="2400" dirty="0">
                <a:solidFill>
                  <a:srgbClr val="C00000"/>
                </a:solidFill>
              </a:rPr>
              <a:t>output layer </a:t>
            </a:r>
            <a:r>
              <a:rPr lang="de-DE" altLang="en-US" sz="2400" dirty="0"/>
              <a:t>of neural networks.</a:t>
            </a:r>
          </a:p>
          <a:p>
            <a:pPr>
              <a:buFont typeface="Arial" panose="020B0604020202020204" pitchFamily="34" charset="0"/>
              <a:buChar char="•"/>
            </a:pPr>
            <a:endParaRPr lang="de-DE" altLang="en-US" sz="2400" dirty="0"/>
          </a:p>
          <a:p>
            <a:pPr>
              <a:buFont typeface="Arial" panose="020B0604020202020204" pitchFamily="34" charset="0"/>
              <a:buChar char="•"/>
            </a:pPr>
            <a:endParaRPr lang="de-DE" altLang="en-US" sz="2400" dirty="0"/>
          </a:p>
        </p:txBody>
      </p:sp>
      <p:sp>
        <p:nvSpPr>
          <p:cNvPr id="44058" name="Ellipse 41">
            <a:extLst>
              <a:ext uri="{FF2B5EF4-FFF2-40B4-BE49-F238E27FC236}">
                <a16:creationId xmlns:a16="http://schemas.microsoft.com/office/drawing/2014/main" id="{ABA4E261-6EF9-9A19-8E95-9DC6B196AB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26391" y="4814887"/>
            <a:ext cx="481013" cy="481013"/>
          </a:xfrm>
          <a:prstGeom prst="ellips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endParaRPr lang="de-DE" altLang="en-US"/>
          </a:p>
        </p:txBody>
      </p:sp>
      <p:sp>
        <p:nvSpPr>
          <p:cNvPr id="44059" name="Ellipse 42">
            <a:extLst>
              <a:ext uri="{FF2B5EF4-FFF2-40B4-BE49-F238E27FC236}">
                <a16:creationId xmlns:a16="http://schemas.microsoft.com/office/drawing/2014/main" id="{D1050743-97C2-3BA0-EEEE-7ED2991B5E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15279" y="5595937"/>
            <a:ext cx="481012" cy="481013"/>
          </a:xfrm>
          <a:prstGeom prst="ellips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endParaRPr lang="de-DE" altLang="en-US"/>
          </a:p>
        </p:txBody>
      </p:sp>
      <p:sp>
        <p:nvSpPr>
          <p:cNvPr id="44060" name="Ellipse 43">
            <a:extLst>
              <a:ext uri="{FF2B5EF4-FFF2-40B4-BE49-F238E27FC236}">
                <a16:creationId xmlns:a16="http://schemas.microsoft.com/office/drawing/2014/main" id="{BEE9E141-8B5D-9A2E-D9DE-D4E3DCF7A7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15279" y="6376987"/>
            <a:ext cx="481012" cy="481013"/>
          </a:xfrm>
          <a:prstGeom prst="ellips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endParaRPr lang="de-DE" altLang="en-US"/>
          </a:p>
        </p:txBody>
      </p:sp>
      <p:cxnSp>
        <p:nvCxnSpPr>
          <p:cNvPr id="44061" name="Gerade Verbindung mit Pfeil 44">
            <a:extLst>
              <a:ext uri="{FF2B5EF4-FFF2-40B4-BE49-F238E27FC236}">
                <a16:creationId xmlns:a16="http://schemas.microsoft.com/office/drawing/2014/main" id="{646F22CD-76D6-2443-9F19-38D509D6A23F}"/>
              </a:ext>
            </a:extLst>
          </p:cNvPr>
          <p:cNvCxnSpPr>
            <a:cxnSpLocks noChangeShapeType="1"/>
            <a:stCxn id="44058" idx="6"/>
          </p:cNvCxnSpPr>
          <p:nvPr/>
        </p:nvCxnSpPr>
        <p:spPr bwMode="auto">
          <a:xfrm>
            <a:off x="6007404" y="5056187"/>
            <a:ext cx="669925" cy="1588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44062" name="Gerade Verbindung mit Pfeil 45">
            <a:extLst>
              <a:ext uri="{FF2B5EF4-FFF2-40B4-BE49-F238E27FC236}">
                <a16:creationId xmlns:a16="http://schemas.microsoft.com/office/drawing/2014/main" id="{D58A31EA-BB93-E939-9CF3-7BC8671B264C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996291" y="5835650"/>
            <a:ext cx="671513" cy="1587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44063" name="Gerade Verbindung mit Pfeil 46">
            <a:extLst>
              <a:ext uri="{FF2B5EF4-FFF2-40B4-BE49-F238E27FC236}">
                <a16:creationId xmlns:a16="http://schemas.microsoft.com/office/drawing/2014/main" id="{D2A4CD86-CDA1-468B-6307-8A0F732D1269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996291" y="6615112"/>
            <a:ext cx="671513" cy="3175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44064" name="Gerader Verbinder 47">
            <a:extLst>
              <a:ext uri="{FF2B5EF4-FFF2-40B4-BE49-F238E27FC236}">
                <a16:creationId xmlns:a16="http://schemas.microsoft.com/office/drawing/2014/main" id="{724D4B1D-A75F-69C3-55BE-8C69A442C7F2}"/>
              </a:ext>
            </a:extLst>
          </p:cNvPr>
          <p:cNvCxnSpPr>
            <a:cxnSpLocks noChangeShapeType="1"/>
            <a:stCxn id="44058" idx="2"/>
          </p:cNvCxnSpPr>
          <p:nvPr/>
        </p:nvCxnSpPr>
        <p:spPr bwMode="auto">
          <a:xfrm flipH="1" flipV="1">
            <a:off x="4980291" y="5056187"/>
            <a:ext cx="546100" cy="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4065" name="Gerader Verbinder 48">
            <a:extLst>
              <a:ext uri="{FF2B5EF4-FFF2-40B4-BE49-F238E27FC236}">
                <a16:creationId xmlns:a16="http://schemas.microsoft.com/office/drawing/2014/main" id="{9EAC9E85-544F-6F0E-B6A0-A7F564595679}"/>
              </a:ext>
            </a:extLst>
          </p:cNvPr>
          <p:cNvCxnSpPr>
            <a:cxnSpLocks noChangeShapeType="1"/>
            <a:stCxn id="44058" idx="3"/>
          </p:cNvCxnSpPr>
          <p:nvPr/>
        </p:nvCxnSpPr>
        <p:spPr bwMode="auto">
          <a:xfrm flipH="1">
            <a:off x="5039029" y="5226050"/>
            <a:ext cx="557212" cy="557212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4066" name="Gerader Verbinder 49">
            <a:extLst>
              <a:ext uri="{FF2B5EF4-FFF2-40B4-BE49-F238E27FC236}">
                <a16:creationId xmlns:a16="http://schemas.microsoft.com/office/drawing/2014/main" id="{E5269BF9-D300-8F36-F652-96568A8B8622}"/>
              </a:ext>
            </a:extLst>
          </p:cNvPr>
          <p:cNvCxnSpPr>
            <a:cxnSpLocks noChangeShapeType="1"/>
            <a:stCxn id="44059" idx="2"/>
          </p:cNvCxnSpPr>
          <p:nvPr/>
        </p:nvCxnSpPr>
        <p:spPr bwMode="auto">
          <a:xfrm flipH="1" flipV="1">
            <a:off x="5045379" y="5835650"/>
            <a:ext cx="469900" cy="1587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4067" name="Gerader Verbinder 50">
            <a:extLst>
              <a:ext uri="{FF2B5EF4-FFF2-40B4-BE49-F238E27FC236}">
                <a16:creationId xmlns:a16="http://schemas.microsoft.com/office/drawing/2014/main" id="{8CB584C0-A976-5D5E-91E6-FCE27AAC07F7}"/>
              </a:ext>
            </a:extLst>
          </p:cNvPr>
          <p:cNvCxnSpPr>
            <a:cxnSpLocks noChangeShapeType="1"/>
            <a:stCxn id="44059" idx="1"/>
          </p:cNvCxnSpPr>
          <p:nvPr/>
        </p:nvCxnSpPr>
        <p:spPr bwMode="auto">
          <a:xfrm flipH="1" flipV="1">
            <a:off x="5031091" y="5140325"/>
            <a:ext cx="555625" cy="525462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4068" name="Gerader Verbinder 51">
            <a:extLst>
              <a:ext uri="{FF2B5EF4-FFF2-40B4-BE49-F238E27FC236}">
                <a16:creationId xmlns:a16="http://schemas.microsoft.com/office/drawing/2014/main" id="{2F5529B1-0937-11D3-E4A9-12FA6375949B}"/>
              </a:ext>
            </a:extLst>
          </p:cNvPr>
          <p:cNvCxnSpPr>
            <a:cxnSpLocks noChangeShapeType="1"/>
            <a:stCxn id="44059" idx="3"/>
          </p:cNvCxnSpPr>
          <p:nvPr/>
        </p:nvCxnSpPr>
        <p:spPr bwMode="auto">
          <a:xfrm flipH="1">
            <a:off x="5023154" y="6007100"/>
            <a:ext cx="563562" cy="530225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4069" name="Gerader Verbinder 52">
            <a:extLst>
              <a:ext uri="{FF2B5EF4-FFF2-40B4-BE49-F238E27FC236}">
                <a16:creationId xmlns:a16="http://schemas.microsoft.com/office/drawing/2014/main" id="{90C64FB1-A505-3F99-FAFF-0294B383CA4B}"/>
              </a:ext>
            </a:extLst>
          </p:cNvPr>
          <p:cNvCxnSpPr>
            <a:cxnSpLocks noChangeShapeType="1"/>
            <a:stCxn id="44060" idx="1"/>
          </p:cNvCxnSpPr>
          <p:nvPr/>
        </p:nvCxnSpPr>
        <p:spPr bwMode="auto">
          <a:xfrm flipH="1" flipV="1">
            <a:off x="5027916" y="5888037"/>
            <a:ext cx="558800" cy="55880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4070" name="Gerader Verbinder 53">
            <a:extLst>
              <a:ext uri="{FF2B5EF4-FFF2-40B4-BE49-F238E27FC236}">
                <a16:creationId xmlns:a16="http://schemas.microsoft.com/office/drawing/2014/main" id="{37450F3C-52FB-0045-C13A-0CE0EEEC2632}"/>
              </a:ext>
            </a:extLst>
          </p:cNvPr>
          <p:cNvCxnSpPr>
            <a:cxnSpLocks noChangeShapeType="1"/>
            <a:stCxn id="44060" idx="2"/>
          </p:cNvCxnSpPr>
          <p:nvPr/>
        </p:nvCxnSpPr>
        <p:spPr bwMode="auto">
          <a:xfrm flipH="1" flipV="1">
            <a:off x="4997754" y="6615112"/>
            <a:ext cx="517525" cy="3175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44071" name="Textfeld 54">
            <a:extLst>
              <a:ext uri="{FF2B5EF4-FFF2-40B4-BE49-F238E27FC236}">
                <a16:creationId xmlns:a16="http://schemas.microsoft.com/office/drawing/2014/main" id="{CC481491-85F0-4027-91BF-7335D05DEB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89261" y="4918127"/>
            <a:ext cx="115728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de-DE" altLang="en-US" sz="1200" dirty="0"/>
              <a:t>Class1</a:t>
            </a:r>
          </a:p>
        </p:txBody>
      </p:sp>
      <p:sp>
        <p:nvSpPr>
          <p:cNvPr id="44072" name="Textfeld 55">
            <a:extLst>
              <a:ext uri="{FF2B5EF4-FFF2-40B4-BE49-F238E27FC236}">
                <a16:creationId xmlns:a16="http://schemas.microsoft.com/office/drawing/2014/main" id="{3D63A1A1-B6CB-7EDC-BD78-011F9A2E2E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89261" y="5697590"/>
            <a:ext cx="115728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de-DE" altLang="en-US" sz="1200" dirty="0"/>
              <a:t>Class2</a:t>
            </a:r>
          </a:p>
        </p:txBody>
      </p:sp>
      <p:sp>
        <p:nvSpPr>
          <p:cNvPr id="44073" name="Textfeld 56">
            <a:extLst>
              <a:ext uri="{FF2B5EF4-FFF2-40B4-BE49-F238E27FC236}">
                <a16:creationId xmlns:a16="http://schemas.microsoft.com/office/drawing/2014/main" id="{E6832670-83CE-5C5C-2997-D211DFD967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89261" y="6488165"/>
            <a:ext cx="115728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de-DE" altLang="en-US" sz="1200" dirty="0"/>
              <a:t>Class3</a:t>
            </a:r>
          </a:p>
        </p:txBody>
      </p:sp>
      <p:graphicFrame>
        <p:nvGraphicFramePr>
          <p:cNvPr id="44074" name="Objekt 57">
            <a:extLst>
              <a:ext uri="{FF2B5EF4-FFF2-40B4-BE49-F238E27FC236}">
                <a16:creationId xmlns:a16="http://schemas.microsoft.com/office/drawing/2014/main" id="{25378325-EA0D-924C-7884-E63B8FCF181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721779" y="4929187"/>
          <a:ext cx="4826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482400" imgH="241200" progId="Equation.DSMT4">
                  <p:embed/>
                </p:oleObj>
              </mc:Choice>
              <mc:Fallback>
                <p:oleObj name="Equation" r:id="rId4" imgW="482400" imgH="241200" progId="Equation.DSMT4">
                  <p:embed/>
                  <p:pic>
                    <p:nvPicPr>
                      <p:cNvPr id="44074" name="Objekt 57">
                        <a:extLst>
                          <a:ext uri="{FF2B5EF4-FFF2-40B4-BE49-F238E27FC236}">
                            <a16:creationId xmlns:a16="http://schemas.microsoft.com/office/drawing/2014/main" id="{25378325-EA0D-924C-7884-E63B8FCF181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21779" y="4929187"/>
                        <a:ext cx="482600" cy="241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075" name="Objekt 58">
            <a:extLst>
              <a:ext uri="{FF2B5EF4-FFF2-40B4-BE49-F238E27FC236}">
                <a16:creationId xmlns:a16="http://schemas.microsoft.com/office/drawing/2014/main" id="{BDD75927-538F-C086-5058-EA0555D4BA0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728129" y="5715000"/>
          <a:ext cx="4699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469800" imgH="241200" progId="Equation.DSMT4">
                  <p:embed/>
                </p:oleObj>
              </mc:Choice>
              <mc:Fallback>
                <p:oleObj name="Equation" r:id="rId6" imgW="469800" imgH="241200" progId="Equation.DSMT4">
                  <p:embed/>
                  <p:pic>
                    <p:nvPicPr>
                      <p:cNvPr id="44075" name="Objekt 58">
                        <a:extLst>
                          <a:ext uri="{FF2B5EF4-FFF2-40B4-BE49-F238E27FC236}">
                            <a16:creationId xmlns:a16="http://schemas.microsoft.com/office/drawing/2014/main" id="{BDD75927-538F-C086-5058-EA0555D4BA0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28129" y="5715000"/>
                        <a:ext cx="469900" cy="241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076" name="Objekt 59">
            <a:extLst>
              <a:ext uri="{FF2B5EF4-FFF2-40B4-BE49-F238E27FC236}">
                <a16:creationId xmlns:a16="http://schemas.microsoft.com/office/drawing/2014/main" id="{0DA0E648-7C2D-7611-4B62-FE3C4321805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709079" y="6529387"/>
          <a:ext cx="495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495000" imgH="241200" progId="Equation.DSMT4">
                  <p:embed/>
                </p:oleObj>
              </mc:Choice>
              <mc:Fallback>
                <p:oleObj name="Equation" r:id="rId8" imgW="495000" imgH="241200" progId="Equation.DSMT4">
                  <p:embed/>
                  <p:pic>
                    <p:nvPicPr>
                      <p:cNvPr id="44076" name="Objekt 59">
                        <a:extLst>
                          <a:ext uri="{FF2B5EF4-FFF2-40B4-BE49-F238E27FC236}">
                            <a16:creationId xmlns:a16="http://schemas.microsoft.com/office/drawing/2014/main" id="{0DA0E648-7C2D-7611-4B62-FE3C4321805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09079" y="6529387"/>
                        <a:ext cx="495300" cy="241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4078" name="Objekt 61">
                <a:extLst>
                  <a:ext uri="{FF2B5EF4-FFF2-40B4-BE49-F238E27FC236}">
                    <a16:creationId xmlns:a16="http://schemas.microsoft.com/office/drawing/2014/main" id="{59729B30-CE72-3C8B-8846-FD3146677756}"/>
                  </a:ext>
                </a:extLst>
              </p:cNvPr>
              <p:cNvSpPr txBox="1"/>
              <p:nvPr/>
            </p:nvSpPr>
            <p:spPr bwMode="auto">
              <a:xfrm>
                <a:off x="8631545" y="1219270"/>
                <a:ext cx="3560455" cy="105092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en-US" sz="2400" dirty="0" smtClean="0"/>
                        <m:t>Softmax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sz="240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4078" name="Objekt 61">
                <a:extLst>
                  <a:ext uri="{FF2B5EF4-FFF2-40B4-BE49-F238E27FC236}">
                    <a16:creationId xmlns:a16="http://schemas.microsoft.com/office/drawing/2014/main" id="{59729B30-CE72-3C8B-8846-FD31466777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631545" y="1219270"/>
                <a:ext cx="3560455" cy="105092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44AAFEDB-10E9-A193-F78E-808F60B19D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31" y="463779"/>
            <a:ext cx="10263937" cy="609600"/>
          </a:xfrm>
        </p:spPr>
        <p:txBody>
          <a:bodyPr>
            <a:normAutofit fontScale="90000"/>
          </a:bodyPr>
          <a:lstStyle/>
          <a:p>
            <a:r>
              <a:rPr lang="en-US" altLang="en-US" b="0" dirty="0">
                <a:latin typeface="+mj-lt"/>
                <a:cs typeface="+mj-cs"/>
              </a:rPr>
              <a:t>Activation Functions - </a:t>
            </a:r>
            <a:r>
              <a:rPr lang="en-US" altLang="en-US" b="0" dirty="0" err="1">
                <a:latin typeface="+mj-lt"/>
                <a:cs typeface="+mj-cs"/>
              </a:rPr>
              <a:t>Softmax</a:t>
            </a:r>
            <a:endParaRPr lang="en-US" b="0" dirty="0">
              <a:latin typeface="+mj-lt"/>
              <a:cs typeface="+mj-cs"/>
            </a:endParaRPr>
          </a:p>
        </p:txBody>
      </p:sp>
      <p:sp>
        <p:nvSpPr>
          <p:cNvPr id="2" name="Ellipse 41">
            <a:extLst>
              <a:ext uri="{FF2B5EF4-FFF2-40B4-BE49-F238E27FC236}">
                <a16:creationId xmlns:a16="http://schemas.microsoft.com/office/drawing/2014/main" id="{53D29165-4E95-1BC2-ED37-5D7BDCED13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56053" y="4748006"/>
            <a:ext cx="481013" cy="481013"/>
          </a:xfrm>
          <a:prstGeom prst="ellips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endParaRPr lang="de-DE" altLang="en-US"/>
          </a:p>
        </p:txBody>
      </p:sp>
      <p:sp>
        <p:nvSpPr>
          <p:cNvPr id="4" name="Ellipse 42">
            <a:extLst>
              <a:ext uri="{FF2B5EF4-FFF2-40B4-BE49-F238E27FC236}">
                <a16:creationId xmlns:a16="http://schemas.microsoft.com/office/drawing/2014/main" id="{06E9AF92-8EBD-418A-9C4A-A5594C0AA1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44941" y="5529056"/>
            <a:ext cx="481012" cy="481013"/>
          </a:xfrm>
          <a:prstGeom prst="ellips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endParaRPr lang="de-DE" altLang="en-US"/>
          </a:p>
        </p:txBody>
      </p:sp>
      <p:sp>
        <p:nvSpPr>
          <p:cNvPr id="5" name="Ellipse 43">
            <a:extLst>
              <a:ext uri="{FF2B5EF4-FFF2-40B4-BE49-F238E27FC236}">
                <a16:creationId xmlns:a16="http://schemas.microsoft.com/office/drawing/2014/main" id="{CF0B4847-C6D9-D163-20F7-0FFF11FD0D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44941" y="6310106"/>
            <a:ext cx="481012" cy="481013"/>
          </a:xfrm>
          <a:prstGeom prst="ellips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endParaRPr lang="de-DE" altLang="en-US"/>
          </a:p>
        </p:txBody>
      </p:sp>
      <p:cxnSp>
        <p:nvCxnSpPr>
          <p:cNvPr id="6" name="Gerade Verbindung mit Pfeil 44">
            <a:extLst>
              <a:ext uri="{FF2B5EF4-FFF2-40B4-BE49-F238E27FC236}">
                <a16:creationId xmlns:a16="http://schemas.microsoft.com/office/drawing/2014/main" id="{8FA5DC78-CE48-5E46-EA8A-2EAECC92EA5E}"/>
              </a:ext>
            </a:extLst>
          </p:cNvPr>
          <p:cNvCxnSpPr>
            <a:cxnSpLocks noChangeShapeType="1"/>
            <a:stCxn id="2" idx="6"/>
          </p:cNvCxnSpPr>
          <p:nvPr/>
        </p:nvCxnSpPr>
        <p:spPr bwMode="auto">
          <a:xfrm>
            <a:off x="2037066" y="4989306"/>
            <a:ext cx="669925" cy="1588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7" name="Gerade Verbindung mit Pfeil 45">
            <a:extLst>
              <a:ext uri="{FF2B5EF4-FFF2-40B4-BE49-F238E27FC236}">
                <a16:creationId xmlns:a16="http://schemas.microsoft.com/office/drawing/2014/main" id="{48E21407-DEE0-600E-E66A-AE63226DC69B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025953" y="5768769"/>
            <a:ext cx="671513" cy="1587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8" name="Gerade Verbindung mit Pfeil 46">
            <a:extLst>
              <a:ext uri="{FF2B5EF4-FFF2-40B4-BE49-F238E27FC236}">
                <a16:creationId xmlns:a16="http://schemas.microsoft.com/office/drawing/2014/main" id="{BF90BF68-970B-406C-0DF5-FD39A6AEFCCB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025953" y="6548231"/>
            <a:ext cx="671513" cy="3175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0" name="Gerader Verbinder 47">
            <a:extLst>
              <a:ext uri="{FF2B5EF4-FFF2-40B4-BE49-F238E27FC236}">
                <a16:creationId xmlns:a16="http://schemas.microsoft.com/office/drawing/2014/main" id="{3D7FCEC8-758F-551A-195E-81C674B3E850}"/>
              </a:ext>
            </a:extLst>
          </p:cNvPr>
          <p:cNvCxnSpPr>
            <a:cxnSpLocks noChangeShapeType="1"/>
            <a:stCxn id="2" idx="2"/>
          </p:cNvCxnSpPr>
          <p:nvPr/>
        </p:nvCxnSpPr>
        <p:spPr bwMode="auto">
          <a:xfrm flipH="1" flipV="1">
            <a:off x="1009953" y="4989306"/>
            <a:ext cx="546100" cy="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1" name="Gerader Verbinder 48">
            <a:extLst>
              <a:ext uri="{FF2B5EF4-FFF2-40B4-BE49-F238E27FC236}">
                <a16:creationId xmlns:a16="http://schemas.microsoft.com/office/drawing/2014/main" id="{2C1C32EE-7B36-BFEB-43D2-727C2DD7ED6F}"/>
              </a:ext>
            </a:extLst>
          </p:cNvPr>
          <p:cNvCxnSpPr>
            <a:cxnSpLocks noChangeShapeType="1"/>
            <a:stCxn id="2" idx="3"/>
          </p:cNvCxnSpPr>
          <p:nvPr/>
        </p:nvCxnSpPr>
        <p:spPr bwMode="auto">
          <a:xfrm flipH="1">
            <a:off x="1068691" y="5159169"/>
            <a:ext cx="557212" cy="557212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2" name="Gerader Verbinder 49">
            <a:extLst>
              <a:ext uri="{FF2B5EF4-FFF2-40B4-BE49-F238E27FC236}">
                <a16:creationId xmlns:a16="http://schemas.microsoft.com/office/drawing/2014/main" id="{AB74EE43-FFCB-B7BA-30F4-E70A92919EA8}"/>
              </a:ext>
            </a:extLst>
          </p:cNvPr>
          <p:cNvCxnSpPr>
            <a:cxnSpLocks noChangeShapeType="1"/>
            <a:stCxn id="4" idx="2"/>
          </p:cNvCxnSpPr>
          <p:nvPr/>
        </p:nvCxnSpPr>
        <p:spPr bwMode="auto">
          <a:xfrm flipH="1" flipV="1">
            <a:off x="1075041" y="5768769"/>
            <a:ext cx="469900" cy="1587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3" name="Gerader Verbinder 50">
            <a:extLst>
              <a:ext uri="{FF2B5EF4-FFF2-40B4-BE49-F238E27FC236}">
                <a16:creationId xmlns:a16="http://schemas.microsoft.com/office/drawing/2014/main" id="{129C9AFB-FCFF-27BC-A63B-9381848E7330}"/>
              </a:ext>
            </a:extLst>
          </p:cNvPr>
          <p:cNvCxnSpPr>
            <a:cxnSpLocks noChangeShapeType="1"/>
            <a:stCxn id="4" idx="1"/>
          </p:cNvCxnSpPr>
          <p:nvPr/>
        </p:nvCxnSpPr>
        <p:spPr bwMode="auto">
          <a:xfrm flipH="1" flipV="1">
            <a:off x="1060753" y="5073444"/>
            <a:ext cx="555625" cy="525462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4" name="Gerader Verbinder 51">
            <a:extLst>
              <a:ext uri="{FF2B5EF4-FFF2-40B4-BE49-F238E27FC236}">
                <a16:creationId xmlns:a16="http://schemas.microsoft.com/office/drawing/2014/main" id="{455FA93B-8DAA-8BFE-4E38-F92FE1CA677F}"/>
              </a:ext>
            </a:extLst>
          </p:cNvPr>
          <p:cNvCxnSpPr>
            <a:cxnSpLocks noChangeShapeType="1"/>
            <a:stCxn id="4" idx="3"/>
          </p:cNvCxnSpPr>
          <p:nvPr/>
        </p:nvCxnSpPr>
        <p:spPr bwMode="auto">
          <a:xfrm flipH="1">
            <a:off x="1052816" y="5940219"/>
            <a:ext cx="563562" cy="530225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5" name="Gerader Verbinder 52">
            <a:extLst>
              <a:ext uri="{FF2B5EF4-FFF2-40B4-BE49-F238E27FC236}">
                <a16:creationId xmlns:a16="http://schemas.microsoft.com/office/drawing/2014/main" id="{487D5791-E547-95E5-BBA3-7DA60AC4E539}"/>
              </a:ext>
            </a:extLst>
          </p:cNvPr>
          <p:cNvCxnSpPr>
            <a:cxnSpLocks noChangeShapeType="1"/>
            <a:stCxn id="5" idx="1"/>
          </p:cNvCxnSpPr>
          <p:nvPr/>
        </p:nvCxnSpPr>
        <p:spPr bwMode="auto">
          <a:xfrm flipH="1" flipV="1">
            <a:off x="1057578" y="5821156"/>
            <a:ext cx="558800" cy="55880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6" name="Gerader Verbinder 53">
            <a:extLst>
              <a:ext uri="{FF2B5EF4-FFF2-40B4-BE49-F238E27FC236}">
                <a16:creationId xmlns:a16="http://schemas.microsoft.com/office/drawing/2014/main" id="{0F9BAD55-CFD4-A5E0-EAE2-4883144E7017}"/>
              </a:ext>
            </a:extLst>
          </p:cNvPr>
          <p:cNvCxnSpPr>
            <a:cxnSpLocks noChangeShapeType="1"/>
            <a:stCxn id="5" idx="2"/>
          </p:cNvCxnSpPr>
          <p:nvPr/>
        </p:nvCxnSpPr>
        <p:spPr bwMode="auto">
          <a:xfrm flipH="1" flipV="1">
            <a:off x="1027416" y="6548231"/>
            <a:ext cx="517525" cy="3175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17" name="Textfeld 54">
            <a:extLst>
              <a:ext uri="{FF2B5EF4-FFF2-40B4-BE49-F238E27FC236}">
                <a16:creationId xmlns:a16="http://schemas.microsoft.com/office/drawing/2014/main" id="{D7FAD4D1-52DD-6E75-9879-AF369AFC03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41991" y="4849606"/>
            <a:ext cx="115728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de-DE" altLang="en-US" sz="1200" dirty="0"/>
              <a:t>Class1</a:t>
            </a:r>
          </a:p>
        </p:txBody>
      </p:sp>
      <p:sp>
        <p:nvSpPr>
          <p:cNvPr id="18" name="Textfeld 55">
            <a:extLst>
              <a:ext uri="{FF2B5EF4-FFF2-40B4-BE49-F238E27FC236}">
                <a16:creationId xmlns:a16="http://schemas.microsoft.com/office/drawing/2014/main" id="{A2039EE2-3D7B-E69C-6E79-2A44345E8F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41991" y="5629069"/>
            <a:ext cx="115728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de-DE" altLang="en-US" sz="1200" dirty="0"/>
              <a:t>Class2</a:t>
            </a:r>
          </a:p>
        </p:txBody>
      </p:sp>
      <p:sp>
        <p:nvSpPr>
          <p:cNvPr id="19" name="Textfeld 56">
            <a:extLst>
              <a:ext uri="{FF2B5EF4-FFF2-40B4-BE49-F238E27FC236}">
                <a16:creationId xmlns:a16="http://schemas.microsoft.com/office/drawing/2014/main" id="{BDE8B43D-1E6D-232F-C66F-C0A5D1DEBE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41991" y="6419644"/>
            <a:ext cx="115728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de-DE" altLang="en-US" sz="1200" dirty="0"/>
              <a:t>Class3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Objekt 57">
                <a:extLst>
                  <a:ext uri="{FF2B5EF4-FFF2-40B4-BE49-F238E27FC236}">
                    <a16:creationId xmlns:a16="http://schemas.microsoft.com/office/drawing/2014/main" id="{EE19BACC-3F82-27A9-AAE1-D8D03D189B1D}"/>
                  </a:ext>
                </a:extLst>
              </p:cNvPr>
              <p:cNvSpPr txBox="1"/>
              <p:nvPr/>
            </p:nvSpPr>
            <p:spPr bwMode="auto">
              <a:xfrm>
                <a:off x="2751735" y="4811384"/>
                <a:ext cx="482600" cy="241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0.84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0" name="Objekt 57">
                <a:extLst>
                  <a:ext uri="{FF2B5EF4-FFF2-40B4-BE49-F238E27FC236}">
                    <a16:creationId xmlns:a16="http://schemas.microsoft.com/office/drawing/2014/main" id="{EE19BACC-3F82-27A9-AAE1-D8D03D189B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751735" y="4811384"/>
                <a:ext cx="482600" cy="241300"/>
              </a:xfrm>
              <a:prstGeom prst="rect">
                <a:avLst/>
              </a:prstGeom>
              <a:blipFill>
                <a:blip r:embed="rId11"/>
                <a:stretch>
                  <a:fillRect r="-10000" b="-25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Objekt 58">
                <a:extLst>
                  <a:ext uri="{FF2B5EF4-FFF2-40B4-BE49-F238E27FC236}">
                    <a16:creationId xmlns:a16="http://schemas.microsoft.com/office/drawing/2014/main" id="{FAF050DD-2A8F-81EE-E51C-3FDF7C973599}"/>
                  </a:ext>
                </a:extLst>
              </p:cNvPr>
              <p:cNvSpPr txBox="1"/>
              <p:nvPr/>
            </p:nvSpPr>
            <p:spPr bwMode="auto">
              <a:xfrm>
                <a:off x="2758085" y="5607470"/>
                <a:ext cx="469900" cy="241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0.62</m:t>
                      </m:r>
                    </m:oMath>
                  </m:oMathPara>
                </a14:m>
                <a:endParaRPr lang="en-US" sz="1600" dirty="0"/>
              </a:p>
              <a:p>
                <a:endParaRPr lang="en-US" sz="1600" dirty="0"/>
              </a:p>
            </p:txBody>
          </p:sp>
        </mc:Choice>
        <mc:Fallback xmlns="">
          <p:sp>
            <p:nvSpPr>
              <p:cNvPr id="21" name="Objekt 58">
                <a:extLst>
                  <a:ext uri="{FF2B5EF4-FFF2-40B4-BE49-F238E27FC236}">
                    <a16:creationId xmlns:a16="http://schemas.microsoft.com/office/drawing/2014/main" id="{FAF050DD-2A8F-81EE-E51C-3FDF7C9735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758085" y="5607470"/>
                <a:ext cx="469900" cy="241300"/>
              </a:xfrm>
              <a:prstGeom prst="rect">
                <a:avLst/>
              </a:prstGeom>
              <a:blipFill>
                <a:blip r:embed="rId12"/>
                <a:stretch>
                  <a:fillRect r="-12821" b="-2820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Objekt 59">
                <a:extLst>
                  <a:ext uri="{FF2B5EF4-FFF2-40B4-BE49-F238E27FC236}">
                    <a16:creationId xmlns:a16="http://schemas.microsoft.com/office/drawing/2014/main" id="{C6296802-F43E-0D4D-D0EA-A4DB9622BA75}"/>
                  </a:ext>
                </a:extLst>
              </p:cNvPr>
              <p:cNvSpPr txBox="1"/>
              <p:nvPr/>
            </p:nvSpPr>
            <p:spPr bwMode="auto">
              <a:xfrm>
                <a:off x="2739035" y="6411584"/>
                <a:ext cx="495300" cy="241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0.54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2" name="Objekt 59">
                <a:extLst>
                  <a:ext uri="{FF2B5EF4-FFF2-40B4-BE49-F238E27FC236}">
                    <a16:creationId xmlns:a16="http://schemas.microsoft.com/office/drawing/2014/main" id="{C6296802-F43E-0D4D-D0EA-A4DB9622BA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739035" y="6411584"/>
                <a:ext cx="495300" cy="241300"/>
              </a:xfrm>
              <a:prstGeom prst="rect">
                <a:avLst/>
              </a:prstGeom>
              <a:blipFill>
                <a:blip r:embed="rId13"/>
                <a:stretch>
                  <a:fillRect r="-7317" b="-2820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BA8683CF-66AF-BFB7-407F-576EDEEFA8D3}"/>
              </a:ext>
            </a:extLst>
          </p:cNvPr>
          <p:cNvSpPr txBox="1"/>
          <p:nvPr/>
        </p:nvSpPr>
        <p:spPr>
          <a:xfrm>
            <a:off x="5317635" y="4350836"/>
            <a:ext cx="1078287" cy="3799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b="0" dirty="0" err="1">
                <a:solidFill>
                  <a:schemeClr val="accent1">
                    <a:lumMod val="75000"/>
                  </a:schemeClr>
                </a:solidFill>
                <a:latin typeface="+mj-lt"/>
                <a:cs typeface="+mj-cs"/>
              </a:rPr>
              <a:t>Softmax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C69DB6E-5EC5-E96D-D05F-75198FD21CD8}"/>
              </a:ext>
            </a:extLst>
          </p:cNvPr>
          <p:cNvSpPr txBox="1"/>
          <p:nvPr/>
        </p:nvSpPr>
        <p:spPr>
          <a:xfrm>
            <a:off x="1529832" y="6334175"/>
            <a:ext cx="1078287" cy="3799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b="0" dirty="0">
                <a:solidFill>
                  <a:schemeClr val="accent1">
                    <a:lumMod val="75000"/>
                  </a:schemeClr>
                </a:solidFill>
                <a:latin typeface="+mj-lt"/>
                <a:cs typeface="+mj-cs"/>
              </a:rPr>
              <a:t>Sig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7CD1FF8-A5B1-ED49-ED52-62757EB1BB28}"/>
              </a:ext>
            </a:extLst>
          </p:cNvPr>
          <p:cNvSpPr txBox="1"/>
          <p:nvPr/>
        </p:nvSpPr>
        <p:spPr>
          <a:xfrm>
            <a:off x="1582426" y="5561764"/>
            <a:ext cx="1078287" cy="3799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b="0" dirty="0">
                <a:solidFill>
                  <a:schemeClr val="accent1">
                    <a:lumMod val="75000"/>
                  </a:schemeClr>
                </a:solidFill>
                <a:latin typeface="+mj-lt"/>
                <a:cs typeface="+mj-cs"/>
              </a:rPr>
              <a:t>Sig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697DE16-DB37-516A-71BE-C799A36D0EBB}"/>
              </a:ext>
            </a:extLst>
          </p:cNvPr>
          <p:cNvSpPr txBox="1"/>
          <p:nvPr/>
        </p:nvSpPr>
        <p:spPr>
          <a:xfrm>
            <a:off x="1605953" y="4791667"/>
            <a:ext cx="1078287" cy="3799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b="0" dirty="0">
                <a:solidFill>
                  <a:schemeClr val="accent1">
                    <a:lumMod val="75000"/>
                  </a:schemeClr>
                </a:solidFill>
                <a:latin typeface="+mj-lt"/>
                <a:cs typeface="+mj-cs"/>
              </a:rPr>
              <a:t>Sig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CED531B1-E81E-E5F5-60A9-AF214C7046C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687414" y="4560723"/>
            <a:ext cx="1101109" cy="2297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81551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1">
            <a:extLst>
              <a:ext uri="{FF2B5EF4-FFF2-40B4-BE49-F238E27FC236}">
                <a16:creationId xmlns:a16="http://schemas.microsoft.com/office/drawing/2014/main" id="{90CB08DF-BFDD-2282-AE3F-523C0141AB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Activation Functions - </a:t>
            </a:r>
            <a:r>
              <a:rPr lang="en-US" altLang="en-US" dirty="0" err="1"/>
              <a:t>ReLu</a:t>
            </a:r>
            <a:endParaRPr lang="en-US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C5098E-31E5-6036-CA7C-3AC3F2E00A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254766" cy="4351338"/>
          </a:xfrm>
        </p:spPr>
        <p:txBody>
          <a:bodyPr rtlCol="0">
            <a:normAutofit fontScale="92500" lnSpcReduction="2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en-US" sz="2800" dirty="0"/>
              <a:t>The output of the activation function is always going to be in range </a:t>
            </a:r>
            <a:r>
              <a:rPr lang="en-US" altLang="en-US" sz="2800" dirty="0">
                <a:solidFill>
                  <a:srgbClr val="C00000"/>
                </a:solidFill>
              </a:rPr>
              <a:t>(0,inf)</a:t>
            </a:r>
          </a:p>
          <a:p>
            <a:pPr algn="just" eaLnBrk="1" fontAlgn="auto" hangingPunct="1">
              <a:spcAft>
                <a:spcPts val="0"/>
              </a:spcAft>
              <a:defRPr/>
            </a:pPr>
            <a:r>
              <a:rPr lang="en-US" dirty="0" err="1"/>
              <a:t>ReLu</a:t>
            </a:r>
            <a:r>
              <a:rPr lang="en-US" dirty="0"/>
              <a:t> is </a:t>
            </a:r>
            <a:r>
              <a:rPr lang="en-US" dirty="0">
                <a:solidFill>
                  <a:srgbClr val="C00000"/>
                </a:solidFill>
              </a:rPr>
              <a:t>non-linear</a:t>
            </a:r>
            <a:r>
              <a:rPr lang="en-US" dirty="0"/>
              <a:t> in nature and combinations of </a:t>
            </a:r>
            <a:r>
              <a:rPr lang="en-US" dirty="0" err="1"/>
              <a:t>ReLu</a:t>
            </a:r>
            <a:r>
              <a:rPr lang="en-US" dirty="0"/>
              <a:t> are also non-linear</a:t>
            </a:r>
          </a:p>
          <a:p>
            <a:pPr algn="just" eaLnBrk="1" fontAlgn="auto" hangingPunct="1">
              <a:spcAft>
                <a:spcPts val="0"/>
              </a:spcAft>
              <a:defRPr/>
            </a:pPr>
            <a:r>
              <a:rPr lang="en-US" dirty="0"/>
              <a:t>Using a sigmoid will cause almost all neurons to activate, but in </a:t>
            </a:r>
            <a:r>
              <a:rPr lang="en-US" dirty="0" err="1"/>
              <a:t>ReLu</a:t>
            </a:r>
            <a:r>
              <a:rPr lang="en-US" dirty="0"/>
              <a:t> almost 50% of the network yields 0 (</a:t>
            </a:r>
            <a:r>
              <a:rPr lang="en-US" dirty="0">
                <a:solidFill>
                  <a:srgbClr val="C00000"/>
                </a:solidFill>
              </a:rPr>
              <a:t>inactive/not firing</a:t>
            </a:r>
            <a:r>
              <a:rPr lang="en-US" dirty="0"/>
              <a:t>). This means the network is </a:t>
            </a:r>
            <a:r>
              <a:rPr lang="en-US" dirty="0">
                <a:solidFill>
                  <a:srgbClr val="C00000"/>
                </a:solidFill>
              </a:rPr>
              <a:t>lighter</a:t>
            </a:r>
            <a:r>
              <a:rPr lang="en-US" dirty="0">
                <a:solidFill>
                  <a:srgbClr val="FF0000"/>
                </a:solidFill>
              </a:rPr>
              <a:t>.</a:t>
            </a:r>
          </a:p>
          <a:p>
            <a:pPr algn="just" fontAlgn="auto">
              <a:spcAft>
                <a:spcPts val="0"/>
              </a:spcAft>
              <a:defRPr/>
            </a:pPr>
            <a:r>
              <a:rPr lang="en-US" dirty="0" err="1"/>
              <a:t>ReLu</a:t>
            </a:r>
            <a:r>
              <a:rPr lang="en-US" dirty="0"/>
              <a:t> is </a:t>
            </a:r>
            <a:r>
              <a:rPr lang="en-US" dirty="0">
                <a:solidFill>
                  <a:srgbClr val="C00000"/>
                </a:solidFill>
              </a:rPr>
              <a:t>less computationally expensive </a:t>
            </a:r>
            <a:r>
              <a:rPr lang="en-US" dirty="0"/>
              <a:t>than sigmoid because it involves simpler mathematical operations. </a:t>
            </a:r>
          </a:p>
          <a:p>
            <a:pPr algn="just" fontAlgn="auto">
              <a:spcAft>
                <a:spcPts val="0"/>
              </a:spcAft>
              <a:defRPr/>
            </a:pPr>
            <a:r>
              <a:rPr lang="en-US" dirty="0" err="1"/>
              <a:t>ReLu</a:t>
            </a:r>
            <a:r>
              <a:rPr lang="en-US" dirty="0"/>
              <a:t> is a common activation function for </a:t>
            </a:r>
            <a:r>
              <a:rPr lang="en-US" dirty="0">
                <a:solidFill>
                  <a:srgbClr val="C00000"/>
                </a:solidFill>
              </a:rPr>
              <a:t>hidden layers</a:t>
            </a:r>
            <a:r>
              <a:rPr lang="en-US" dirty="0"/>
              <a:t>.</a:t>
            </a:r>
          </a:p>
          <a:p>
            <a:pPr algn="just" fontAlgn="auto"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40964" name="Picture 3" descr="https://cdn-images-1.medium.com/max/800/0*vGJq0cIuvTB9dvf5.">
            <a:extLst>
              <a:ext uri="{FF2B5EF4-FFF2-40B4-BE49-F238E27FC236}">
                <a16:creationId xmlns:a16="http://schemas.microsoft.com/office/drawing/2014/main" id="{EBA7F4B3-9776-DF44-3F24-93FA790C6A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1818" y="2213908"/>
            <a:ext cx="2962275" cy="200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D99C3A0-BAC5-133F-7701-9F1DB7E91862}"/>
              </a:ext>
            </a:extLst>
          </p:cNvPr>
          <p:cNvSpPr txBox="1"/>
          <p:nvPr/>
        </p:nvSpPr>
        <p:spPr>
          <a:xfrm>
            <a:off x="8507577" y="1690688"/>
            <a:ext cx="331075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sz="2800" dirty="0" err="1"/>
              <a:t>ReLu</a:t>
            </a:r>
            <a:r>
              <a:rPr lang="en-US" sz="2800" dirty="0"/>
              <a:t>(x) = max(0,x)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D413AB-AB27-EF27-22C0-ED2A3A03DE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5148" y="4520628"/>
            <a:ext cx="2278652" cy="2150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227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>
            <a:extLst>
              <a:ext uri="{FF2B5EF4-FFF2-40B4-BE49-F238E27FC236}">
                <a16:creationId xmlns:a16="http://schemas.microsoft.com/office/drawing/2014/main" id="{2913BC94-443B-2766-86F4-793C8326C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Activation Function</a:t>
            </a:r>
          </a:p>
        </p:txBody>
      </p:sp>
      <p:sp>
        <p:nvSpPr>
          <p:cNvPr id="29699" name="Content Placeholder 2">
            <a:extLst>
              <a:ext uri="{FF2B5EF4-FFF2-40B4-BE49-F238E27FC236}">
                <a16:creationId xmlns:a16="http://schemas.microsoft.com/office/drawing/2014/main" id="{FBD7C80E-CAE9-8917-5615-44E883F84E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altLang="en-US" sz="2400" dirty="0"/>
              <a:t>Most of </a:t>
            </a:r>
            <a:r>
              <a:rPr lang="en-US" altLang="en-US" sz="2400" dirty="0">
                <a:solidFill>
                  <a:srgbClr val="C00000"/>
                </a:solidFill>
              </a:rPr>
              <a:t>real-world</a:t>
            </a:r>
            <a:r>
              <a:rPr lang="en-US" altLang="en-US" sz="2400" dirty="0"/>
              <a:t> relationships are </a:t>
            </a:r>
            <a:r>
              <a:rPr lang="en-US" altLang="en-US" sz="2400" dirty="0">
                <a:solidFill>
                  <a:srgbClr val="C00000"/>
                </a:solidFill>
              </a:rPr>
              <a:t>non-linear</a:t>
            </a:r>
            <a:endParaRPr lang="en-US" sz="2400" dirty="0"/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Without activation function, the output would be a polynomial </a:t>
            </a:r>
            <a:r>
              <a:rPr lang="en-US" sz="2400" dirty="0">
                <a:solidFill>
                  <a:srgbClr val="C00000"/>
                </a:solidFill>
              </a:rPr>
              <a:t>linear</a:t>
            </a:r>
            <a:r>
              <a:rPr lang="en-US" sz="2400" dirty="0"/>
              <a:t> function with less power to learn </a:t>
            </a:r>
            <a:r>
              <a:rPr lang="en-US" sz="2400" dirty="0">
                <a:solidFill>
                  <a:srgbClr val="C00000"/>
                </a:solidFill>
              </a:rPr>
              <a:t>complex patterns </a:t>
            </a:r>
            <a:r>
              <a:rPr lang="en-US" sz="2400" dirty="0"/>
              <a:t>comparing non-leaner functions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en-US" sz="2400" dirty="0"/>
              <a:t>Activation functions control the </a:t>
            </a:r>
            <a:r>
              <a:rPr lang="en-US" altLang="en-US" sz="2400" dirty="0">
                <a:solidFill>
                  <a:srgbClr val="C00000"/>
                </a:solidFill>
              </a:rPr>
              <a:t>output range </a:t>
            </a:r>
            <a:r>
              <a:rPr lang="en-US" altLang="en-US" sz="2400" dirty="0"/>
              <a:t>of neurons which can be used to satisfy requirements for different layers of the neural network</a:t>
            </a:r>
          </a:p>
          <a:p>
            <a:pPr marL="0" indent="0">
              <a:buNone/>
            </a:pPr>
            <a:r>
              <a:rPr lang="en-US" altLang="en-US" sz="2400" dirty="0"/>
              <a:t>There are </a:t>
            </a:r>
            <a:r>
              <a:rPr lang="en-US" altLang="en-US" sz="2400" dirty="0">
                <a:solidFill>
                  <a:srgbClr val="C00000"/>
                </a:solidFill>
              </a:rPr>
              <a:t>several non-linear</a:t>
            </a:r>
            <a:r>
              <a:rPr lang="en-US" altLang="en-US" sz="2400" dirty="0"/>
              <a:t> activation functions in neural networks which are suitable for </a:t>
            </a:r>
            <a:r>
              <a:rPr lang="en-US" altLang="en-US" sz="2400" dirty="0">
                <a:solidFill>
                  <a:srgbClr val="C00000"/>
                </a:solidFill>
              </a:rPr>
              <a:t>different</a:t>
            </a:r>
            <a:r>
              <a:rPr lang="en-US" altLang="en-US" sz="2400" dirty="0"/>
              <a:t> </a:t>
            </a:r>
            <a:r>
              <a:rPr lang="en-US" altLang="en-US" sz="2400" dirty="0">
                <a:solidFill>
                  <a:srgbClr val="C00000"/>
                </a:solidFill>
              </a:rPr>
              <a:t>layers</a:t>
            </a:r>
            <a:r>
              <a:rPr lang="en-US" altLang="en-US" sz="2400" dirty="0"/>
              <a:t> and architectures</a:t>
            </a:r>
          </a:p>
          <a:p>
            <a:endParaRPr lang="en-US" sz="2400" dirty="0"/>
          </a:p>
          <a:p>
            <a:pPr eaLnBrk="1" hangingPunct="1"/>
            <a:endParaRPr lang="en-US" altLang="en-US" sz="2400" dirty="0"/>
          </a:p>
          <a:p>
            <a:pPr eaLnBrk="1" hangingPunct="1"/>
            <a:endParaRPr lang="en-US" altLang="en-US" sz="2400" dirty="0"/>
          </a:p>
          <a:p>
            <a:pPr eaLnBrk="1" hangingPunct="1"/>
            <a:endParaRPr lang="en-US" alt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8FE623-0791-07C5-7C54-7C17B4A06405}"/>
              </a:ext>
            </a:extLst>
          </p:cNvPr>
          <p:cNvSpPr txBox="1"/>
          <p:nvPr/>
        </p:nvSpPr>
        <p:spPr>
          <a:xfrm>
            <a:off x="909320" y="5111571"/>
            <a:ext cx="548132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If you stack only linear transformations, the result is still a linear function:  </a:t>
            </a:r>
            <a:r>
              <a:rPr lang="pl-PL" dirty="0">
                <a:solidFill>
                  <a:schemeClr val="accent1">
                    <a:lumMod val="50000"/>
                  </a:schemeClr>
                </a:solidFill>
              </a:rPr>
              <a:t>y=W2​(W1​x)=(W2​W1​)x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  <a:p>
            <a:endParaRPr lang="en-US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Example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: There is no linear function that can model XOR</a:t>
            </a:r>
          </a:p>
        </p:txBody>
      </p:sp>
      <p:graphicFrame>
        <p:nvGraphicFramePr>
          <p:cNvPr id="17" name="Content Placeholder 20">
            <a:extLst>
              <a:ext uri="{FF2B5EF4-FFF2-40B4-BE49-F238E27FC236}">
                <a16:creationId xmlns:a16="http://schemas.microsoft.com/office/drawing/2014/main" id="{06C367D4-6CFE-6D73-84F7-63A0AE70C12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15793908"/>
              </p:ext>
            </p:extLst>
          </p:nvPr>
        </p:nvGraphicFramePr>
        <p:xfrm>
          <a:off x="9337040" y="4721135"/>
          <a:ext cx="2658450" cy="1981200"/>
        </p:xfrm>
        <a:graphic>
          <a:graphicData uri="http://schemas.openxmlformats.org/drawingml/2006/table">
            <a:tbl>
              <a:tblPr/>
              <a:tblGrid>
                <a:gridCol w="750024">
                  <a:extLst>
                    <a:ext uri="{9D8B030D-6E8A-4147-A177-3AD203B41FA5}">
                      <a16:colId xmlns:a16="http://schemas.microsoft.com/office/drawing/2014/main" val="262241850"/>
                    </a:ext>
                  </a:extLst>
                </a:gridCol>
                <a:gridCol w="698429">
                  <a:extLst>
                    <a:ext uri="{9D8B030D-6E8A-4147-A177-3AD203B41FA5}">
                      <a16:colId xmlns:a16="http://schemas.microsoft.com/office/drawing/2014/main" val="917799142"/>
                    </a:ext>
                  </a:extLst>
                </a:gridCol>
                <a:gridCol w="1209997">
                  <a:extLst>
                    <a:ext uri="{9D8B030D-6E8A-4147-A177-3AD203B41FA5}">
                      <a16:colId xmlns:a16="http://schemas.microsoft.com/office/drawing/2014/main" val="3626675722"/>
                    </a:ext>
                  </a:extLst>
                </a:gridCol>
              </a:tblGrid>
              <a:tr h="311468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Input x1​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Input x2​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b="1" dirty="0"/>
                        <a:t>Output y=x1⊕x2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1187255"/>
                  </a:ext>
                </a:extLst>
              </a:tr>
              <a:tr h="285512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3037826"/>
                  </a:ext>
                </a:extLst>
              </a:tr>
              <a:tr h="285512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51821639"/>
                  </a:ext>
                </a:extLst>
              </a:tr>
              <a:tr h="285512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88229057"/>
                  </a:ext>
                </a:extLst>
              </a:tr>
              <a:tr h="285512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10023675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4D642F4-B484-95D8-1CC0-6CBCA7A755F0}"/>
                  </a:ext>
                </a:extLst>
              </p:cNvPr>
              <p:cNvSpPr txBox="1"/>
              <p:nvPr/>
            </p:nvSpPr>
            <p:spPr>
              <a:xfrm>
                <a:off x="7439382" y="1311197"/>
                <a:ext cx="4666149" cy="3970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Weighted</m:t>
                        </m:r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Sum</m:t>
                        </m:r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 = </m:t>
                        </m:r>
                        <m:r>
                          <m:rPr>
                            <m:nor/>
                          </m:rPr>
                          <a:rPr lang="es-ES" dirty="0">
                            <a:solidFill>
                              <a:srgbClr val="333333"/>
                            </a:solidFill>
                            <a:latin typeface="AmazonEmber"/>
                          </a:rPr>
                          <m:t>W</m:t>
                        </m:r>
                        <m:r>
                          <m:rPr>
                            <m:nor/>
                          </m:rPr>
                          <a:rPr lang="en-US" b="0" i="0" baseline="-25000" dirty="0" smtClean="0">
                            <a:solidFill>
                              <a:srgbClr val="333333"/>
                            </a:solidFill>
                            <a:latin typeface="AmazonEmber"/>
                          </a:rPr>
                          <m:t>1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/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+…+</m:t>
                    </m:r>
                    <m:r>
                      <m:rPr>
                        <m:nor/>
                      </m:rPr>
                      <a:rPr lang="es-ES" dirty="0">
                        <a:solidFill>
                          <a:srgbClr val="333333"/>
                        </a:solidFill>
                        <a:latin typeface="AmazonEmber"/>
                      </a:rPr>
                      <m:t>W</m:t>
                    </m:r>
                    <m:r>
                      <m:rPr>
                        <m:nor/>
                      </m:rPr>
                      <a:rPr lang="en-US" b="0" i="0" baseline="-25000" dirty="0" smtClean="0">
                        <a:solidFill>
                          <a:srgbClr val="333333"/>
                        </a:solidFill>
                        <a:latin typeface="AmazonEmber"/>
                      </a:rPr>
                      <m:t>m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  <m:sup/>
                    </m:sSubSup>
                  </m:oMath>
                </a14:m>
                <a:r>
                  <a:rPr lang="en-US" dirty="0"/>
                  <a:t> + b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4D642F4-B484-95D8-1CC0-6CBCA7A755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9382" y="1311197"/>
                <a:ext cx="4666149" cy="397032"/>
              </a:xfrm>
              <a:prstGeom prst="rect">
                <a:avLst/>
              </a:prstGeom>
              <a:blipFill>
                <a:blip r:embed="rId3"/>
                <a:stretch>
                  <a:fillRect l="-392" r="-131" b="-24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A red dotted line with white dots&#10;&#10;AI-generated content may be incorrect.">
            <a:extLst>
              <a:ext uri="{FF2B5EF4-FFF2-40B4-BE49-F238E27FC236}">
                <a16:creationId xmlns:a16="http://schemas.microsoft.com/office/drawing/2014/main" id="{2847D042-3E87-4DD6-7479-6225602DED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2495" y="4843214"/>
            <a:ext cx="2524289" cy="1737042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Titel 1">
            <a:extLst>
              <a:ext uri="{FF2B5EF4-FFF2-40B4-BE49-F238E27FC236}">
                <a16:creationId xmlns:a16="http://schemas.microsoft.com/office/drawing/2014/main" id="{59D0221E-AADB-504F-D20B-9055634EB4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914400"/>
            <a:ext cx="10752138" cy="609600"/>
          </a:xfrm>
        </p:spPr>
        <p:txBody>
          <a:bodyPr>
            <a:normAutofit fontScale="90000"/>
          </a:bodyPr>
          <a:lstStyle/>
          <a:p>
            <a:r>
              <a:rPr lang="de-DE" altLang="en-US" b="0" dirty="0">
                <a:latin typeface="+mj-lt"/>
                <a:cs typeface="+mj-cs"/>
              </a:rPr>
              <a:t>Selection of Activation Function</a:t>
            </a:r>
            <a:br>
              <a:rPr lang="de-DE" altLang="en-US" b="0" dirty="0">
                <a:latin typeface="+mj-lt"/>
                <a:cs typeface="+mj-cs"/>
              </a:rPr>
            </a:br>
            <a:endParaRPr lang="de-DE" altLang="en-US" b="0" dirty="0">
              <a:latin typeface="+mj-lt"/>
              <a:cs typeface="+mj-cs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3EA36C9B-C2E8-8FF3-8181-E15DEE7D02A7}"/>
              </a:ext>
            </a:extLst>
          </p:cNvPr>
          <p:cNvSpPr txBox="1"/>
          <p:nvPr/>
        </p:nvSpPr>
        <p:spPr>
          <a:xfrm>
            <a:off x="762000" y="1403457"/>
            <a:ext cx="1087862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rgbClr val="C00000"/>
                </a:solidFill>
              </a:rPr>
              <a:t>Different</a:t>
            </a:r>
            <a:r>
              <a:rPr lang="en-US" sz="2400" dirty="0"/>
              <a:t> activation function can be used for different layers of neural networks:</a:t>
            </a:r>
          </a:p>
          <a:p>
            <a:pPr>
              <a:defRPr/>
            </a:pPr>
            <a:endParaRPr lang="de-DE" sz="2400" dirty="0"/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de-DE" sz="2400" dirty="0">
                <a:solidFill>
                  <a:srgbClr val="C00000"/>
                </a:solidFill>
              </a:rPr>
              <a:t>Sigmoid</a:t>
            </a:r>
            <a:r>
              <a:rPr lang="de-DE" sz="2400" dirty="0"/>
              <a:t> can be used for the </a:t>
            </a:r>
            <a:r>
              <a:rPr lang="de-DE" sz="2400" dirty="0">
                <a:solidFill>
                  <a:srgbClr val="C00000"/>
                </a:solidFill>
              </a:rPr>
              <a:t>output</a:t>
            </a:r>
            <a:r>
              <a:rPr lang="de-DE" sz="2400" dirty="0"/>
              <a:t> layer in </a:t>
            </a:r>
            <a:r>
              <a:rPr lang="de-DE" sz="2400" dirty="0">
                <a:solidFill>
                  <a:srgbClr val="C00000"/>
                </a:solidFill>
              </a:rPr>
              <a:t>binary classification</a:t>
            </a:r>
            <a:r>
              <a:rPr lang="de-DE" sz="24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de-DE" sz="2400" dirty="0"/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de-DE" sz="2400" dirty="0">
                <a:solidFill>
                  <a:srgbClr val="C00000"/>
                </a:solidFill>
              </a:rPr>
              <a:t>Softmax</a:t>
            </a:r>
            <a:r>
              <a:rPr lang="de-DE" sz="2400" dirty="0"/>
              <a:t> is usually used for the </a:t>
            </a:r>
            <a:r>
              <a:rPr lang="de-DE" sz="2400" dirty="0">
                <a:solidFill>
                  <a:srgbClr val="C00000"/>
                </a:solidFill>
              </a:rPr>
              <a:t>output</a:t>
            </a:r>
            <a:r>
              <a:rPr lang="de-DE" sz="2400" dirty="0"/>
              <a:t> layer in </a:t>
            </a:r>
            <a:r>
              <a:rPr lang="de-DE" sz="2400" dirty="0">
                <a:solidFill>
                  <a:srgbClr val="C00000"/>
                </a:solidFill>
              </a:rPr>
              <a:t>multi-class</a:t>
            </a:r>
            <a:r>
              <a:rPr lang="de-DE" sz="2400" dirty="0"/>
              <a:t> classification.</a:t>
            </a:r>
          </a:p>
          <a:p>
            <a:pPr>
              <a:defRPr/>
            </a:pPr>
            <a:endParaRPr lang="de-DE" sz="2400" dirty="0"/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de-DE" sz="2400" dirty="0">
                <a:solidFill>
                  <a:srgbClr val="C00000"/>
                </a:solidFill>
              </a:rPr>
              <a:t>ReLU</a:t>
            </a:r>
            <a:r>
              <a:rPr lang="de-DE" sz="2400" dirty="0"/>
              <a:t> </a:t>
            </a:r>
            <a:r>
              <a:rPr lang="en-US" sz="2400" dirty="0"/>
              <a:t>works most of the time as a general approximator</a:t>
            </a:r>
            <a:r>
              <a:rPr lang="de-DE" sz="2400" dirty="0"/>
              <a:t> in </a:t>
            </a:r>
            <a:r>
              <a:rPr lang="de-DE" sz="2400" dirty="0">
                <a:solidFill>
                  <a:srgbClr val="C00000"/>
                </a:solidFill>
              </a:rPr>
              <a:t>hidden layers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de-DE" sz="2400" dirty="0"/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de-DE" sz="2400" dirty="0"/>
              <a:t>There are also many </a:t>
            </a:r>
            <a:r>
              <a:rPr lang="de-DE" sz="2400" dirty="0">
                <a:solidFill>
                  <a:srgbClr val="C00000"/>
                </a:solidFill>
              </a:rPr>
              <a:t>other activation </a:t>
            </a:r>
            <a:r>
              <a:rPr lang="de-DE" sz="2400" dirty="0"/>
              <a:t>functions such as Tanh, </a:t>
            </a:r>
            <a:r>
              <a:rPr lang="de-DE" sz="2400" dirty="0" err="1">
                <a:solidFill>
                  <a:srgbClr val="C00000"/>
                </a:solidFill>
              </a:rPr>
              <a:t>GeLU</a:t>
            </a:r>
            <a:r>
              <a:rPr lang="de-DE" sz="2400" dirty="0"/>
              <a:t>, etc. can be used </a:t>
            </a:r>
            <a:r>
              <a:rPr lang="en-US" sz="2400" dirty="0"/>
              <a:t>to address different issues in Neural Networks</a:t>
            </a:r>
            <a:endParaRPr lang="de-DE" sz="2400" dirty="0"/>
          </a:p>
          <a:p>
            <a:pPr>
              <a:defRPr/>
            </a:pPr>
            <a:endParaRPr lang="de-DE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8B42AB-FCEA-2870-D9D5-9B4932C8FB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1972" y="4873083"/>
            <a:ext cx="3385778" cy="1884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2822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AutoShape 3">
            <a:extLst>
              <a:ext uri="{FF2B5EF4-FFF2-40B4-BE49-F238E27FC236}">
                <a16:creationId xmlns:a16="http://schemas.microsoft.com/office/drawing/2014/main" id="{AA938C08-1D1C-449E-8F3E-69CCF01516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81287" y="2499672"/>
            <a:ext cx="685800" cy="533400"/>
          </a:xfrm>
          <a:prstGeom prst="flowChartConnector">
            <a:avLst/>
          </a:prstGeom>
          <a:solidFill>
            <a:srgbClr val="0099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endParaRPr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66563" name="AutoShape 4">
            <a:extLst>
              <a:ext uri="{FF2B5EF4-FFF2-40B4-BE49-F238E27FC236}">
                <a16:creationId xmlns:a16="http://schemas.microsoft.com/office/drawing/2014/main" id="{89FB9873-8455-B90D-2F8B-4F8C093EE0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81287" y="3337872"/>
            <a:ext cx="685800" cy="533400"/>
          </a:xfrm>
          <a:prstGeom prst="flowChartConnector">
            <a:avLst/>
          </a:prstGeom>
          <a:solidFill>
            <a:srgbClr val="0099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6564" name="AutoShape 5">
            <a:extLst>
              <a:ext uri="{FF2B5EF4-FFF2-40B4-BE49-F238E27FC236}">
                <a16:creationId xmlns:a16="http://schemas.microsoft.com/office/drawing/2014/main" id="{BFADB23B-F7DA-76EF-FA6F-09DB810CC5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81287" y="4176072"/>
            <a:ext cx="685800" cy="533400"/>
          </a:xfrm>
          <a:prstGeom prst="flowChartConnector">
            <a:avLst/>
          </a:prstGeom>
          <a:solidFill>
            <a:srgbClr val="0099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cxnSp>
        <p:nvCxnSpPr>
          <p:cNvPr id="66565" name="AutoShape 6">
            <a:extLst>
              <a:ext uri="{FF2B5EF4-FFF2-40B4-BE49-F238E27FC236}">
                <a16:creationId xmlns:a16="http://schemas.microsoft.com/office/drawing/2014/main" id="{A47BA85D-49A7-8D83-1831-A99CC33BF2D9}"/>
              </a:ext>
            </a:extLst>
          </p:cNvPr>
          <p:cNvCxnSpPr>
            <a:cxnSpLocks noChangeShapeType="1"/>
            <a:stCxn id="66562" idx="6"/>
            <a:endCxn id="66612" idx="2"/>
          </p:cNvCxnSpPr>
          <p:nvPr/>
        </p:nvCxnSpPr>
        <p:spPr bwMode="auto">
          <a:xfrm>
            <a:off x="2567087" y="2766372"/>
            <a:ext cx="1752600" cy="3429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6566" name="AutoShape 7">
            <a:extLst>
              <a:ext uri="{FF2B5EF4-FFF2-40B4-BE49-F238E27FC236}">
                <a16:creationId xmlns:a16="http://schemas.microsoft.com/office/drawing/2014/main" id="{496819CB-7930-A527-DF89-C0468EA0F669}"/>
              </a:ext>
            </a:extLst>
          </p:cNvPr>
          <p:cNvCxnSpPr>
            <a:cxnSpLocks noChangeShapeType="1"/>
            <a:stCxn id="66563" idx="6"/>
          </p:cNvCxnSpPr>
          <p:nvPr/>
        </p:nvCxnSpPr>
        <p:spPr bwMode="auto">
          <a:xfrm>
            <a:off x="2567087" y="3604572"/>
            <a:ext cx="1752600" cy="4191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6567" name="AutoShape 8">
            <a:extLst>
              <a:ext uri="{FF2B5EF4-FFF2-40B4-BE49-F238E27FC236}">
                <a16:creationId xmlns:a16="http://schemas.microsoft.com/office/drawing/2014/main" id="{A39673A7-BD91-ABEE-7AE4-73526B0A4B3E}"/>
              </a:ext>
            </a:extLst>
          </p:cNvPr>
          <p:cNvCxnSpPr>
            <a:cxnSpLocks noChangeShapeType="1"/>
            <a:stCxn id="66563" idx="6"/>
            <a:endCxn id="66612" idx="2"/>
          </p:cNvCxnSpPr>
          <p:nvPr/>
        </p:nvCxnSpPr>
        <p:spPr bwMode="auto">
          <a:xfrm flipV="1">
            <a:off x="2567087" y="3109272"/>
            <a:ext cx="1752600" cy="4953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6568" name="AutoShape 9">
            <a:extLst>
              <a:ext uri="{FF2B5EF4-FFF2-40B4-BE49-F238E27FC236}">
                <a16:creationId xmlns:a16="http://schemas.microsoft.com/office/drawing/2014/main" id="{F7440972-BC13-9FBF-498D-33A9CDE08845}"/>
              </a:ext>
            </a:extLst>
          </p:cNvPr>
          <p:cNvCxnSpPr>
            <a:cxnSpLocks noChangeShapeType="1"/>
            <a:stCxn id="66562" idx="6"/>
          </p:cNvCxnSpPr>
          <p:nvPr/>
        </p:nvCxnSpPr>
        <p:spPr bwMode="auto">
          <a:xfrm>
            <a:off x="2567087" y="2766372"/>
            <a:ext cx="1752600" cy="12573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6569" name="AutoShape 10">
            <a:extLst>
              <a:ext uri="{FF2B5EF4-FFF2-40B4-BE49-F238E27FC236}">
                <a16:creationId xmlns:a16="http://schemas.microsoft.com/office/drawing/2014/main" id="{EAB4D4ED-BDAB-2BE0-85CC-05BDEDBE478C}"/>
              </a:ext>
            </a:extLst>
          </p:cNvPr>
          <p:cNvCxnSpPr>
            <a:cxnSpLocks noChangeShapeType="1"/>
            <a:stCxn id="66564" idx="6"/>
          </p:cNvCxnSpPr>
          <p:nvPr/>
        </p:nvCxnSpPr>
        <p:spPr bwMode="auto">
          <a:xfrm flipV="1">
            <a:off x="2567087" y="3985572"/>
            <a:ext cx="1895475" cy="4572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6570" name="AutoShape 11">
            <a:extLst>
              <a:ext uri="{FF2B5EF4-FFF2-40B4-BE49-F238E27FC236}">
                <a16:creationId xmlns:a16="http://schemas.microsoft.com/office/drawing/2014/main" id="{7EB544F8-D608-3D9B-30AA-67F7A798F191}"/>
              </a:ext>
            </a:extLst>
          </p:cNvPr>
          <p:cNvCxnSpPr>
            <a:cxnSpLocks noChangeShapeType="1"/>
            <a:stCxn id="66564" idx="6"/>
            <a:endCxn id="66612" idx="2"/>
          </p:cNvCxnSpPr>
          <p:nvPr/>
        </p:nvCxnSpPr>
        <p:spPr bwMode="auto">
          <a:xfrm flipV="1">
            <a:off x="2567087" y="3109272"/>
            <a:ext cx="1752600" cy="13335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6571" name="AutoShape 12">
            <a:extLst>
              <a:ext uri="{FF2B5EF4-FFF2-40B4-BE49-F238E27FC236}">
                <a16:creationId xmlns:a16="http://schemas.microsoft.com/office/drawing/2014/main" id="{3F6B3345-EAF1-897D-D178-E2EC2C1CCBF5}"/>
              </a:ext>
            </a:extLst>
          </p:cNvPr>
          <p:cNvCxnSpPr>
            <a:cxnSpLocks noChangeShapeType="1"/>
            <a:stCxn id="66612" idx="6"/>
          </p:cNvCxnSpPr>
          <p:nvPr/>
        </p:nvCxnSpPr>
        <p:spPr bwMode="auto">
          <a:xfrm>
            <a:off x="4776887" y="3109272"/>
            <a:ext cx="1400175" cy="46831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6572" name="AutoShape 13">
            <a:extLst>
              <a:ext uri="{FF2B5EF4-FFF2-40B4-BE49-F238E27FC236}">
                <a16:creationId xmlns:a16="http://schemas.microsoft.com/office/drawing/2014/main" id="{41953B55-05CE-013D-E313-3AA130EDE6A8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4776887" y="3642672"/>
            <a:ext cx="1400175" cy="3810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6573" name="Text Box 14">
            <a:extLst>
              <a:ext uri="{FF2B5EF4-FFF2-40B4-BE49-F238E27FC236}">
                <a16:creationId xmlns:a16="http://schemas.microsoft.com/office/drawing/2014/main" id="{7C698121-EC0F-8F35-385F-BC20398593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40900" y="1640097"/>
            <a:ext cx="2443027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2400" dirty="0">
                <a:solidFill>
                  <a:srgbClr val="009900"/>
                </a:solidFill>
                <a:latin typeface="Times New Roman" panose="02020603050405020304" pitchFamily="18" charset="0"/>
              </a:rPr>
              <a:t>Input Layer</a:t>
            </a:r>
          </a:p>
          <a:p>
            <a:pPr>
              <a:spcBef>
                <a:spcPct val="50000"/>
              </a:spcBef>
            </a:pPr>
            <a:r>
              <a:rPr lang="en-US" altLang="en-US" sz="2000" dirty="0">
                <a:solidFill>
                  <a:srgbClr val="009900"/>
                </a:solidFill>
                <a:latin typeface="Times New Roman" panose="02020603050405020304" pitchFamily="18" charset="0"/>
              </a:rPr>
              <a:t>(Three Neurons)</a:t>
            </a:r>
            <a:endParaRPr lang="en-US" altLang="en-US" sz="2400" dirty="0">
              <a:solidFill>
                <a:srgbClr val="0099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6574" name="Text Box 15">
            <a:extLst>
              <a:ext uri="{FF2B5EF4-FFF2-40B4-BE49-F238E27FC236}">
                <a16:creationId xmlns:a16="http://schemas.microsoft.com/office/drawing/2014/main" id="{03BB3E46-96F2-15A6-391A-6E2028A0C1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84562" y="4934897"/>
            <a:ext cx="130492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2000" dirty="0">
                <a:latin typeface="Times New Roman" panose="02020603050405020304" pitchFamily="18" charset="0"/>
              </a:rPr>
              <a:t>Weights</a:t>
            </a:r>
          </a:p>
        </p:txBody>
      </p:sp>
      <p:sp>
        <p:nvSpPr>
          <p:cNvPr id="66575" name="Text Box 16">
            <a:extLst>
              <a:ext uri="{FF2B5EF4-FFF2-40B4-BE49-F238E27FC236}">
                <a16:creationId xmlns:a16="http://schemas.microsoft.com/office/drawing/2014/main" id="{78B5285C-CAC4-9A39-99CA-79099F2945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34175" y="1616572"/>
            <a:ext cx="2212582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2400" dirty="0">
                <a:solidFill>
                  <a:srgbClr val="CC0000"/>
                </a:solidFill>
                <a:latin typeface="Times New Roman" panose="02020603050405020304" pitchFamily="18" charset="0"/>
              </a:rPr>
              <a:t>Output Layer</a:t>
            </a:r>
          </a:p>
          <a:p>
            <a:pPr algn="ctr">
              <a:spcBef>
                <a:spcPct val="50000"/>
              </a:spcBef>
            </a:pPr>
            <a:r>
              <a:rPr lang="en-US" altLang="en-US" sz="2000" dirty="0">
                <a:solidFill>
                  <a:srgbClr val="CC0000"/>
                </a:solidFill>
                <a:latin typeface="Times New Roman" panose="02020603050405020304" pitchFamily="18" charset="0"/>
              </a:rPr>
              <a:t>(One Neuron)</a:t>
            </a:r>
            <a:endParaRPr lang="en-US" altLang="en-US" sz="2400" dirty="0">
              <a:solidFill>
                <a:srgbClr val="CC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6577" name="Text Box 18">
            <a:extLst>
              <a:ext uri="{FF2B5EF4-FFF2-40B4-BE49-F238E27FC236}">
                <a16:creationId xmlns:a16="http://schemas.microsoft.com/office/drawing/2014/main" id="{6EAF0520-373D-D908-C586-0D18D72CC0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92055" y="4841273"/>
            <a:ext cx="16002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2000" dirty="0">
                <a:solidFill>
                  <a:srgbClr val="C00000"/>
                </a:solidFill>
                <a:latin typeface="Times New Roman" panose="02020603050405020304" pitchFamily="18" charset="0"/>
              </a:rPr>
              <a:t>Outputs</a:t>
            </a:r>
          </a:p>
        </p:txBody>
      </p:sp>
      <p:sp>
        <p:nvSpPr>
          <p:cNvPr id="66578" name="Text Box 19">
            <a:extLst>
              <a:ext uri="{FF2B5EF4-FFF2-40B4-BE49-F238E27FC236}">
                <a16:creationId xmlns:a16="http://schemas.microsoft.com/office/drawing/2014/main" id="{B5218E2B-BFA1-A803-E73D-5FC1F8999C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0687" y="2499672"/>
            <a:ext cx="762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2400" i="1" dirty="0">
                <a:solidFill>
                  <a:srgbClr val="009900"/>
                </a:solidFill>
                <a:latin typeface="Times New Roman" panose="02020603050405020304" pitchFamily="18" charset="0"/>
              </a:rPr>
              <a:t>Age</a:t>
            </a:r>
          </a:p>
        </p:txBody>
      </p:sp>
      <p:sp>
        <p:nvSpPr>
          <p:cNvPr id="66579" name="Text Box 20">
            <a:extLst>
              <a:ext uri="{FF2B5EF4-FFF2-40B4-BE49-F238E27FC236}">
                <a16:creationId xmlns:a16="http://schemas.microsoft.com/office/drawing/2014/main" id="{C04A6F22-B138-D15F-8C62-4901008374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81287" y="2499672"/>
            <a:ext cx="762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2400" dirty="0">
                <a:solidFill>
                  <a:schemeClr val="bg1"/>
                </a:solidFill>
                <a:latin typeface="Times New Roman" panose="02020603050405020304" pitchFamily="18" charset="0"/>
              </a:rPr>
              <a:t>34</a:t>
            </a:r>
            <a:endParaRPr lang="en-US" altLang="en-US" sz="2400" i="1" dirty="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sp>
        <p:nvSpPr>
          <p:cNvPr id="66580" name="Text Box 21">
            <a:extLst>
              <a:ext uri="{FF2B5EF4-FFF2-40B4-BE49-F238E27FC236}">
                <a16:creationId xmlns:a16="http://schemas.microsoft.com/office/drawing/2014/main" id="{CCF94E1B-3813-0487-0289-8D7B485D18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88944" y="3362763"/>
            <a:ext cx="762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2400" dirty="0">
                <a:solidFill>
                  <a:schemeClr val="bg1"/>
                </a:solidFill>
                <a:latin typeface="Times New Roman" panose="02020603050405020304" pitchFamily="18" charset="0"/>
              </a:rPr>
              <a:t>29</a:t>
            </a:r>
            <a:endParaRPr lang="en-US" altLang="en-US" sz="2400" i="1" dirty="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sp>
        <p:nvSpPr>
          <p:cNvPr id="66581" name="Text Box 22">
            <a:extLst>
              <a:ext uri="{FF2B5EF4-FFF2-40B4-BE49-F238E27FC236}">
                <a16:creationId xmlns:a16="http://schemas.microsoft.com/office/drawing/2014/main" id="{B62DA61D-52CC-B7A2-6C25-27A5ACF1B4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0687" y="3414072"/>
            <a:ext cx="914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2400" i="1" dirty="0">
                <a:solidFill>
                  <a:srgbClr val="009900"/>
                </a:solidFill>
                <a:latin typeface="Times New Roman" panose="02020603050405020304" pitchFamily="18" charset="0"/>
              </a:rPr>
              <a:t>BMI</a:t>
            </a:r>
          </a:p>
        </p:txBody>
      </p:sp>
      <p:sp>
        <p:nvSpPr>
          <p:cNvPr id="66582" name="Text Box 23">
            <a:extLst>
              <a:ext uri="{FF2B5EF4-FFF2-40B4-BE49-F238E27FC236}">
                <a16:creationId xmlns:a16="http://schemas.microsoft.com/office/drawing/2014/main" id="{9BAAAB2D-C95B-8390-79F1-451C7398ED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8111" y="4252272"/>
            <a:ext cx="127317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2400" i="1" dirty="0">
                <a:solidFill>
                  <a:srgbClr val="009900"/>
                </a:solidFill>
                <a:latin typeface="Times New Roman" panose="02020603050405020304" pitchFamily="18" charset="0"/>
              </a:rPr>
              <a:t>Glucose</a:t>
            </a:r>
          </a:p>
        </p:txBody>
      </p:sp>
      <p:sp>
        <p:nvSpPr>
          <p:cNvPr id="66583" name="Text Box 24">
            <a:extLst>
              <a:ext uri="{FF2B5EF4-FFF2-40B4-BE49-F238E27FC236}">
                <a16:creationId xmlns:a16="http://schemas.microsoft.com/office/drawing/2014/main" id="{A6BF525F-5964-0C11-C5F7-523E5F4E46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8012" y="4224467"/>
            <a:ext cx="762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2400" dirty="0">
                <a:solidFill>
                  <a:schemeClr val="bg1"/>
                </a:solidFill>
                <a:latin typeface="Times New Roman" panose="02020603050405020304" pitchFamily="18" charset="0"/>
              </a:rPr>
              <a:t>140</a:t>
            </a:r>
            <a:endParaRPr lang="en-US" altLang="en-US" sz="2400" i="1" dirty="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sp>
        <p:nvSpPr>
          <p:cNvPr id="66584" name="Text Box 25">
            <a:extLst>
              <a:ext uri="{FF2B5EF4-FFF2-40B4-BE49-F238E27FC236}">
                <a16:creationId xmlns:a16="http://schemas.microsoft.com/office/drawing/2014/main" id="{C98AE411-EEFA-96F1-8E29-7770BCC8B3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73500" y="2479035"/>
            <a:ext cx="59022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 sz="2000" dirty="0">
                <a:latin typeface="Times New Roman" panose="02020603050405020304" pitchFamily="18" charset="0"/>
              </a:rPr>
              <a:t>-0.4</a:t>
            </a:r>
            <a:endParaRPr lang="en-US" altLang="en-US" sz="1200" dirty="0">
              <a:latin typeface="Times New Roman" panose="02020603050405020304" pitchFamily="18" charset="0"/>
            </a:endParaRPr>
          </a:p>
        </p:txBody>
      </p:sp>
      <p:sp>
        <p:nvSpPr>
          <p:cNvPr id="66585" name="Text Box 26">
            <a:extLst>
              <a:ext uri="{FF2B5EF4-FFF2-40B4-BE49-F238E27FC236}">
                <a16:creationId xmlns:a16="http://schemas.microsoft.com/office/drawing/2014/main" id="{3DBB2271-6F89-998F-5254-D7FFE08407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83310" y="3002952"/>
            <a:ext cx="50526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 sz="2000" dirty="0">
                <a:latin typeface="Times New Roman" panose="02020603050405020304" pitchFamily="18" charset="0"/>
              </a:rPr>
              <a:t>0.5</a:t>
            </a:r>
            <a:endParaRPr lang="en-US" altLang="en-US" sz="1200" dirty="0">
              <a:latin typeface="Times New Roman" panose="02020603050405020304" pitchFamily="18" charset="0"/>
            </a:endParaRPr>
          </a:p>
        </p:txBody>
      </p:sp>
      <p:sp>
        <p:nvSpPr>
          <p:cNvPr id="66586" name="Text Box 27">
            <a:extLst>
              <a:ext uri="{FF2B5EF4-FFF2-40B4-BE49-F238E27FC236}">
                <a16:creationId xmlns:a16="http://schemas.microsoft.com/office/drawing/2014/main" id="{CEDAEBD4-48F1-5F17-2711-7E058A7D1F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02789" y="3716863"/>
            <a:ext cx="50526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 sz="2000" dirty="0">
                <a:latin typeface="Times New Roman" panose="02020603050405020304" pitchFamily="18" charset="0"/>
              </a:rPr>
              <a:t>0.8</a:t>
            </a:r>
            <a:endParaRPr lang="en-US" altLang="en-US" sz="1200" dirty="0">
              <a:latin typeface="Times New Roman" panose="02020603050405020304" pitchFamily="18" charset="0"/>
            </a:endParaRPr>
          </a:p>
        </p:txBody>
      </p:sp>
      <p:sp>
        <p:nvSpPr>
          <p:cNvPr id="66587" name="Text Box 28">
            <a:extLst>
              <a:ext uri="{FF2B5EF4-FFF2-40B4-BE49-F238E27FC236}">
                <a16:creationId xmlns:a16="http://schemas.microsoft.com/office/drawing/2014/main" id="{B5E63E0B-4D75-39F5-0A52-3E340F2C2E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40524" y="4102987"/>
            <a:ext cx="59022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 sz="2000" dirty="0">
                <a:latin typeface="Times New Roman" panose="02020603050405020304" pitchFamily="18" charset="0"/>
              </a:rPr>
              <a:t>-0.4</a:t>
            </a:r>
            <a:endParaRPr lang="en-US" altLang="en-US" sz="1200" dirty="0">
              <a:latin typeface="Times New Roman" panose="02020603050405020304" pitchFamily="18" charset="0"/>
            </a:endParaRPr>
          </a:p>
        </p:txBody>
      </p:sp>
      <p:sp>
        <p:nvSpPr>
          <p:cNvPr id="66588" name="Text Box 29">
            <a:extLst>
              <a:ext uri="{FF2B5EF4-FFF2-40B4-BE49-F238E27FC236}">
                <a16:creationId xmlns:a16="http://schemas.microsoft.com/office/drawing/2014/main" id="{DCED2D7B-C406-6999-1F19-93415B4D75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84562" y="3156897"/>
            <a:ext cx="50526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 sz="2000" dirty="0">
                <a:latin typeface="Times New Roman" panose="02020603050405020304" pitchFamily="18" charset="0"/>
              </a:rPr>
              <a:t>0.1</a:t>
            </a:r>
            <a:endParaRPr lang="en-US" altLang="en-US" sz="1200" dirty="0">
              <a:latin typeface="Times New Roman" panose="02020603050405020304" pitchFamily="18" charset="0"/>
            </a:endParaRPr>
          </a:p>
        </p:txBody>
      </p:sp>
      <p:sp>
        <p:nvSpPr>
          <p:cNvPr id="66589" name="Text Box 30">
            <a:extLst>
              <a:ext uri="{FF2B5EF4-FFF2-40B4-BE49-F238E27FC236}">
                <a16:creationId xmlns:a16="http://schemas.microsoft.com/office/drawing/2014/main" id="{4BA4F36E-6D61-595C-7AF9-2E740F5088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8687" y="3601397"/>
            <a:ext cx="50526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 sz="2000" dirty="0">
                <a:latin typeface="Times New Roman" panose="02020603050405020304" pitchFamily="18" charset="0"/>
              </a:rPr>
              <a:t>0.3</a:t>
            </a:r>
            <a:endParaRPr lang="en-US" altLang="en-US" sz="1200" dirty="0">
              <a:latin typeface="Times New Roman" panose="02020603050405020304" pitchFamily="18" charset="0"/>
            </a:endParaRPr>
          </a:p>
        </p:txBody>
      </p:sp>
      <p:sp>
        <p:nvSpPr>
          <p:cNvPr id="66590" name="Text Box 31">
            <a:extLst>
              <a:ext uri="{FF2B5EF4-FFF2-40B4-BE49-F238E27FC236}">
                <a16:creationId xmlns:a16="http://schemas.microsoft.com/office/drawing/2014/main" id="{170DCFEC-DBA5-E2F9-C34F-2C6B1E1A77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62387" y="3845872"/>
            <a:ext cx="50526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 sz="2000" dirty="0">
                <a:latin typeface="Times New Roman" panose="02020603050405020304" pitchFamily="18" charset="0"/>
              </a:rPr>
              <a:t>0.1</a:t>
            </a:r>
            <a:endParaRPr lang="en-US" altLang="en-US" sz="1200" dirty="0">
              <a:latin typeface="Times New Roman" panose="02020603050405020304" pitchFamily="18" charset="0"/>
            </a:endParaRPr>
          </a:p>
        </p:txBody>
      </p:sp>
      <p:sp>
        <p:nvSpPr>
          <p:cNvPr id="66591" name="Text Box 32">
            <a:extLst>
              <a:ext uri="{FF2B5EF4-FFF2-40B4-BE49-F238E27FC236}">
                <a16:creationId xmlns:a16="http://schemas.microsoft.com/office/drawing/2014/main" id="{03347865-8D2C-7B86-2C1D-6C8A705F4A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78262" y="2910835"/>
            <a:ext cx="50526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 sz="2000" dirty="0">
                <a:latin typeface="Times New Roman" panose="02020603050405020304" pitchFamily="18" charset="0"/>
              </a:rPr>
              <a:t>0.2</a:t>
            </a:r>
            <a:endParaRPr lang="en-US" altLang="en-US" sz="1200" dirty="0">
              <a:latin typeface="Times New Roman" panose="02020603050405020304" pitchFamily="18" charset="0"/>
            </a:endParaRPr>
          </a:p>
        </p:txBody>
      </p:sp>
      <p:sp>
        <p:nvSpPr>
          <p:cNvPr id="66592" name="Text Box 33">
            <a:extLst>
              <a:ext uri="{FF2B5EF4-FFF2-40B4-BE49-F238E27FC236}">
                <a16:creationId xmlns:a16="http://schemas.microsoft.com/office/drawing/2014/main" id="{1BC7CA10-1FA0-8FC4-6E68-CA97F33BF5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81713" y="4906238"/>
            <a:ext cx="130492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2000" dirty="0">
                <a:latin typeface="Times New Roman" panose="02020603050405020304" pitchFamily="18" charset="0"/>
              </a:rPr>
              <a:t>Weights</a:t>
            </a:r>
          </a:p>
        </p:txBody>
      </p:sp>
      <p:sp>
        <p:nvSpPr>
          <p:cNvPr id="66593" name="Text Box 34">
            <a:extLst>
              <a:ext uri="{FF2B5EF4-FFF2-40B4-BE49-F238E27FC236}">
                <a16:creationId xmlns:a16="http://schemas.microsoft.com/office/drawing/2014/main" id="{96D28CE1-2003-575D-1580-4FC00BC48B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61512" y="1619581"/>
            <a:ext cx="2212582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24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</a:rPr>
              <a:t>Hidden Layer</a:t>
            </a:r>
          </a:p>
          <a:p>
            <a:pPr>
              <a:spcBef>
                <a:spcPct val="50000"/>
              </a:spcBef>
            </a:pPr>
            <a:r>
              <a:rPr lang="en-US" altLang="en-US" sz="20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</a:rPr>
              <a:t>(Two Neurons)</a:t>
            </a:r>
          </a:p>
        </p:txBody>
      </p:sp>
      <p:sp>
        <p:nvSpPr>
          <p:cNvPr id="66594" name="Text Box 35">
            <a:extLst>
              <a:ext uri="{FF2B5EF4-FFF2-40B4-BE49-F238E27FC236}">
                <a16:creationId xmlns:a16="http://schemas.microsoft.com/office/drawing/2014/main" id="{221F6690-D086-9CCA-8E6E-A985665AD5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79692" y="3233293"/>
            <a:ext cx="301294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dirty="0">
                <a:latin typeface="Times New Roman" panose="02020603050405020304" pitchFamily="18" charset="0"/>
              </a:rPr>
              <a:t>(Probability of Diabetes)</a:t>
            </a:r>
            <a:endParaRPr lang="en-US" altLang="en-US" sz="2400" i="1" dirty="0">
              <a:latin typeface="Times New Roman" panose="02020603050405020304" pitchFamily="18" charset="0"/>
            </a:endParaRPr>
          </a:p>
        </p:txBody>
      </p:sp>
      <p:sp>
        <p:nvSpPr>
          <p:cNvPr id="66595" name="Text Box 36">
            <a:extLst>
              <a:ext uri="{FF2B5EF4-FFF2-40B4-BE49-F238E27FC236}">
                <a16:creationId xmlns:a16="http://schemas.microsoft.com/office/drawing/2014/main" id="{A51897FE-0F4B-CE6A-9003-594A3943B6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09120" y="3229128"/>
            <a:ext cx="990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2400" dirty="0">
                <a:solidFill>
                  <a:srgbClr val="C00000"/>
                </a:solidFill>
                <a:latin typeface="Times New Roman" panose="02020603050405020304" pitchFamily="18" charset="0"/>
              </a:rPr>
              <a:t>0.83</a:t>
            </a:r>
            <a:endParaRPr lang="en-US" altLang="en-US" sz="2400" i="1" dirty="0">
              <a:solidFill>
                <a:srgbClr val="C00000"/>
              </a:solidFill>
              <a:latin typeface="Times New Roman" panose="02020603050405020304" pitchFamily="18" charset="0"/>
            </a:endParaRPr>
          </a:p>
        </p:txBody>
      </p:sp>
      <p:grpSp>
        <p:nvGrpSpPr>
          <p:cNvPr id="66596" name="Group 37">
            <a:extLst>
              <a:ext uri="{FF2B5EF4-FFF2-40B4-BE49-F238E27FC236}">
                <a16:creationId xmlns:a16="http://schemas.microsoft.com/office/drawing/2014/main" id="{A6B830EA-2489-000A-50DF-0F938B9F4634}"/>
              </a:ext>
            </a:extLst>
          </p:cNvPr>
          <p:cNvGrpSpPr>
            <a:grpSpLocks/>
          </p:cNvGrpSpPr>
          <p:nvPr/>
        </p:nvGrpSpPr>
        <p:grpSpPr bwMode="auto">
          <a:xfrm>
            <a:off x="6151663" y="2915597"/>
            <a:ext cx="2058988" cy="1401763"/>
            <a:chOff x="3340" y="1013"/>
            <a:chExt cx="1297" cy="883"/>
          </a:xfrm>
        </p:grpSpPr>
        <p:sp>
          <p:nvSpPr>
            <p:cNvPr id="66620" name="AutoShape 38">
              <a:extLst>
                <a:ext uri="{FF2B5EF4-FFF2-40B4-BE49-F238E27FC236}">
                  <a16:creationId xmlns:a16="http://schemas.microsoft.com/office/drawing/2014/main" id="{C73BC0B0-7659-E68C-4BA5-AC1F3D4AFE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0" y="1013"/>
              <a:ext cx="819" cy="883"/>
            </a:xfrm>
            <a:prstGeom prst="flowChartConnector">
              <a:avLst/>
            </a:prstGeom>
            <a:solidFill>
              <a:srgbClr val="CC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en-US" altLang="en-US"/>
            </a:p>
          </p:txBody>
        </p:sp>
        <p:grpSp>
          <p:nvGrpSpPr>
            <p:cNvPr id="66621" name="Group 39">
              <a:extLst>
                <a:ext uri="{FF2B5EF4-FFF2-40B4-BE49-F238E27FC236}">
                  <a16:creationId xmlns:a16="http://schemas.microsoft.com/office/drawing/2014/main" id="{3A1BBC5B-938B-40BB-B0F4-D81D030CE79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85" y="1189"/>
              <a:ext cx="404" cy="331"/>
              <a:chOff x="4520" y="1893"/>
              <a:chExt cx="404" cy="331"/>
            </a:xfrm>
          </p:grpSpPr>
          <p:sp>
            <p:nvSpPr>
              <p:cNvPr id="66625" name="Freeform 40">
                <a:extLst>
                  <a:ext uri="{FF2B5EF4-FFF2-40B4-BE49-F238E27FC236}">
                    <a16:creationId xmlns:a16="http://schemas.microsoft.com/office/drawing/2014/main" id="{BA805037-F6CD-0D35-510A-0474769A3A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53" y="1944"/>
                <a:ext cx="331" cy="268"/>
              </a:xfrm>
              <a:custGeom>
                <a:avLst/>
                <a:gdLst>
                  <a:gd name="T0" fmla="*/ 0 w 1024"/>
                  <a:gd name="T1" fmla="*/ 620 h 620"/>
                  <a:gd name="T2" fmla="*/ 455 w 1024"/>
                  <a:gd name="T3" fmla="*/ 496 h 620"/>
                  <a:gd name="T4" fmla="*/ 579 w 1024"/>
                  <a:gd name="T5" fmla="*/ 83 h 620"/>
                  <a:gd name="T6" fmla="*/ 1024 w 1024"/>
                  <a:gd name="T7" fmla="*/ 0 h 62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024" h="620">
                    <a:moveTo>
                      <a:pt x="0" y="620"/>
                    </a:moveTo>
                    <a:cubicBezTo>
                      <a:pt x="179" y="602"/>
                      <a:pt x="359" y="585"/>
                      <a:pt x="455" y="496"/>
                    </a:cubicBezTo>
                    <a:cubicBezTo>
                      <a:pt x="551" y="407"/>
                      <a:pt x="484" y="166"/>
                      <a:pt x="579" y="83"/>
                    </a:cubicBezTo>
                    <a:cubicBezTo>
                      <a:pt x="674" y="0"/>
                      <a:pt x="849" y="0"/>
                      <a:pt x="1024" y="0"/>
                    </a:cubicBez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6626" name="Freeform 41">
                <a:extLst>
                  <a:ext uri="{FF2B5EF4-FFF2-40B4-BE49-F238E27FC236}">
                    <a16:creationId xmlns:a16="http://schemas.microsoft.com/office/drawing/2014/main" id="{5C10FB82-136E-3D42-4CBA-7BA456166F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20" y="1893"/>
                <a:ext cx="404" cy="331"/>
              </a:xfrm>
              <a:custGeom>
                <a:avLst/>
                <a:gdLst>
                  <a:gd name="T0" fmla="*/ 11 w 404"/>
                  <a:gd name="T1" fmla="*/ 0 h 331"/>
                  <a:gd name="T2" fmla="*/ 0 w 404"/>
                  <a:gd name="T3" fmla="*/ 331 h 331"/>
                  <a:gd name="T4" fmla="*/ 404 w 404"/>
                  <a:gd name="T5" fmla="*/ 331 h 331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404" h="331">
                    <a:moveTo>
                      <a:pt x="11" y="0"/>
                    </a:moveTo>
                    <a:lnTo>
                      <a:pt x="0" y="331"/>
                    </a:lnTo>
                    <a:lnTo>
                      <a:pt x="404" y="331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66622" name="Text Box 42">
              <a:extLst>
                <a:ext uri="{FF2B5EF4-FFF2-40B4-BE49-F238E27FC236}">
                  <a16:creationId xmlns:a16="http://schemas.microsoft.com/office/drawing/2014/main" id="{175CB13E-23EC-C638-9518-329251B93DB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40" y="1264"/>
              <a:ext cx="274" cy="371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altLang="en-US" sz="3200">
                  <a:latin typeface="Symbol" panose="05050102010706020507" pitchFamily="18" charset="2"/>
                </a:rPr>
                <a:t>S</a:t>
              </a:r>
              <a:endParaRPr lang="en-US" altLang="en-US" sz="1200">
                <a:latin typeface="Times New Roman" panose="02020603050405020304" pitchFamily="18" charset="0"/>
              </a:endParaRPr>
            </a:p>
          </p:txBody>
        </p:sp>
        <p:sp>
          <p:nvSpPr>
            <p:cNvPr id="66623" name="Freeform 43">
              <a:extLst>
                <a:ext uri="{FF2B5EF4-FFF2-40B4-BE49-F238E27FC236}">
                  <a16:creationId xmlns:a16="http://schemas.microsoft.com/office/drawing/2014/main" id="{E4D7A60C-ED60-39D1-CDD2-BF51C5BB7337}"/>
                </a:ext>
              </a:extLst>
            </p:cNvPr>
            <p:cNvSpPr>
              <a:spLocks/>
            </p:cNvSpPr>
            <p:nvPr/>
          </p:nvSpPr>
          <p:spPr bwMode="auto">
            <a:xfrm>
              <a:off x="3600" y="1478"/>
              <a:ext cx="440" cy="287"/>
            </a:xfrm>
            <a:custGeom>
              <a:avLst/>
              <a:gdLst>
                <a:gd name="T0" fmla="*/ 0 w 440"/>
                <a:gd name="T1" fmla="*/ 0 h 235"/>
                <a:gd name="T2" fmla="*/ 93 w 440"/>
                <a:gd name="T3" fmla="*/ 176 h 235"/>
                <a:gd name="T4" fmla="*/ 383 w 440"/>
                <a:gd name="T5" fmla="*/ 218 h 235"/>
                <a:gd name="T6" fmla="*/ 434 w 440"/>
                <a:gd name="T7" fmla="*/ 73 h 23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40" h="235">
                  <a:moveTo>
                    <a:pt x="0" y="0"/>
                  </a:moveTo>
                  <a:cubicBezTo>
                    <a:pt x="14" y="70"/>
                    <a:pt x="29" y="140"/>
                    <a:pt x="93" y="176"/>
                  </a:cubicBezTo>
                  <a:cubicBezTo>
                    <a:pt x="157" y="212"/>
                    <a:pt x="326" y="235"/>
                    <a:pt x="383" y="218"/>
                  </a:cubicBezTo>
                  <a:cubicBezTo>
                    <a:pt x="440" y="201"/>
                    <a:pt x="437" y="137"/>
                    <a:pt x="434" y="73"/>
                  </a:cubicBezTo>
                </a:path>
              </a:pathLst>
            </a:custGeom>
            <a:noFill/>
            <a:ln w="9525">
              <a:solidFill>
                <a:srgbClr val="FFFF00"/>
              </a:solidFill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624" name="Freeform 44">
              <a:extLst>
                <a:ext uri="{FF2B5EF4-FFF2-40B4-BE49-F238E27FC236}">
                  <a16:creationId xmlns:a16="http://schemas.microsoft.com/office/drawing/2014/main" id="{054B3A09-FEF2-BB67-A9A2-9A842D2A35E1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4013" y="1334"/>
              <a:ext cx="624" cy="96"/>
            </a:xfrm>
            <a:custGeom>
              <a:avLst/>
              <a:gdLst>
                <a:gd name="T0" fmla="*/ 0 w 579"/>
                <a:gd name="T1" fmla="*/ 179 h 179"/>
                <a:gd name="T2" fmla="*/ 362 w 579"/>
                <a:gd name="T3" fmla="*/ 24 h 179"/>
                <a:gd name="T4" fmla="*/ 579 w 579"/>
                <a:gd name="T5" fmla="*/ 34 h 179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79" h="179">
                  <a:moveTo>
                    <a:pt x="0" y="179"/>
                  </a:moveTo>
                  <a:cubicBezTo>
                    <a:pt x="133" y="113"/>
                    <a:pt x="266" y="48"/>
                    <a:pt x="362" y="24"/>
                  </a:cubicBezTo>
                  <a:cubicBezTo>
                    <a:pt x="458" y="0"/>
                    <a:pt x="518" y="17"/>
                    <a:pt x="579" y="34"/>
                  </a:cubicBezTo>
                </a:path>
              </a:pathLst>
            </a:custGeom>
            <a:noFill/>
            <a:ln w="12700" cmpd="sng">
              <a:solidFill>
                <a:schemeClr val="accent2"/>
              </a:solidFill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66597" name="Group 45">
            <a:extLst>
              <a:ext uri="{FF2B5EF4-FFF2-40B4-BE49-F238E27FC236}">
                <a16:creationId xmlns:a16="http://schemas.microsoft.com/office/drawing/2014/main" id="{DE005708-E066-AB65-7A80-6D6DA5120E1F}"/>
              </a:ext>
            </a:extLst>
          </p:cNvPr>
          <p:cNvGrpSpPr>
            <a:grpSpLocks/>
          </p:cNvGrpSpPr>
          <p:nvPr/>
        </p:nvGrpSpPr>
        <p:grpSpPr bwMode="auto">
          <a:xfrm>
            <a:off x="4103785" y="2706047"/>
            <a:ext cx="822325" cy="712788"/>
            <a:chOff x="2360" y="1522"/>
            <a:chExt cx="518" cy="449"/>
          </a:xfrm>
        </p:grpSpPr>
        <p:sp>
          <p:nvSpPr>
            <p:cNvPr id="66612" name="AutoShape 46">
              <a:extLst>
                <a:ext uri="{FF2B5EF4-FFF2-40B4-BE49-F238E27FC236}">
                  <a16:creationId xmlns:a16="http://schemas.microsoft.com/office/drawing/2014/main" id="{9837A7B6-F025-7385-F2DF-4F45862E8B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96" y="1680"/>
              <a:ext cx="288" cy="192"/>
            </a:xfrm>
            <a:prstGeom prst="flowChartConnector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6613" name="AutoShape 47">
              <a:extLst>
                <a:ext uri="{FF2B5EF4-FFF2-40B4-BE49-F238E27FC236}">
                  <a16:creationId xmlns:a16="http://schemas.microsoft.com/office/drawing/2014/main" id="{6755E612-80C4-B15F-A93C-59FEE8BDC8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58" y="1522"/>
              <a:ext cx="420" cy="449"/>
            </a:xfrm>
            <a:prstGeom prst="flowChartConnector">
              <a:avLst/>
            </a:prstGeom>
            <a:solidFill>
              <a:srgbClr val="CC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en-US" altLang="en-US"/>
            </a:p>
          </p:txBody>
        </p:sp>
        <p:grpSp>
          <p:nvGrpSpPr>
            <p:cNvPr id="66614" name="Group 48">
              <a:extLst>
                <a:ext uri="{FF2B5EF4-FFF2-40B4-BE49-F238E27FC236}">
                  <a16:creationId xmlns:a16="http://schemas.microsoft.com/office/drawing/2014/main" id="{B8EFCA50-9598-B2DF-0F01-E5122F53B09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599" y="1612"/>
              <a:ext cx="207" cy="168"/>
              <a:chOff x="4520" y="1893"/>
              <a:chExt cx="404" cy="331"/>
            </a:xfrm>
          </p:grpSpPr>
          <p:sp>
            <p:nvSpPr>
              <p:cNvPr id="66618" name="Freeform 49">
                <a:extLst>
                  <a:ext uri="{FF2B5EF4-FFF2-40B4-BE49-F238E27FC236}">
                    <a16:creationId xmlns:a16="http://schemas.microsoft.com/office/drawing/2014/main" id="{0526F90B-CBD7-6420-482A-0541137CEF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53" y="1944"/>
                <a:ext cx="331" cy="268"/>
              </a:xfrm>
              <a:custGeom>
                <a:avLst/>
                <a:gdLst>
                  <a:gd name="T0" fmla="*/ 0 w 1024"/>
                  <a:gd name="T1" fmla="*/ 620 h 620"/>
                  <a:gd name="T2" fmla="*/ 455 w 1024"/>
                  <a:gd name="T3" fmla="*/ 496 h 620"/>
                  <a:gd name="T4" fmla="*/ 579 w 1024"/>
                  <a:gd name="T5" fmla="*/ 83 h 620"/>
                  <a:gd name="T6" fmla="*/ 1024 w 1024"/>
                  <a:gd name="T7" fmla="*/ 0 h 62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024" h="620">
                    <a:moveTo>
                      <a:pt x="0" y="620"/>
                    </a:moveTo>
                    <a:cubicBezTo>
                      <a:pt x="179" y="602"/>
                      <a:pt x="359" y="585"/>
                      <a:pt x="455" y="496"/>
                    </a:cubicBezTo>
                    <a:cubicBezTo>
                      <a:pt x="551" y="407"/>
                      <a:pt x="484" y="166"/>
                      <a:pt x="579" y="83"/>
                    </a:cubicBezTo>
                    <a:cubicBezTo>
                      <a:pt x="674" y="0"/>
                      <a:pt x="849" y="0"/>
                      <a:pt x="1024" y="0"/>
                    </a:cubicBez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6619" name="Freeform 50">
                <a:extLst>
                  <a:ext uri="{FF2B5EF4-FFF2-40B4-BE49-F238E27FC236}">
                    <a16:creationId xmlns:a16="http://schemas.microsoft.com/office/drawing/2014/main" id="{A703F51A-ECDB-54C8-4F53-5F56AF639F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20" y="1893"/>
                <a:ext cx="404" cy="331"/>
              </a:xfrm>
              <a:custGeom>
                <a:avLst/>
                <a:gdLst>
                  <a:gd name="T0" fmla="*/ 11 w 404"/>
                  <a:gd name="T1" fmla="*/ 0 h 331"/>
                  <a:gd name="T2" fmla="*/ 0 w 404"/>
                  <a:gd name="T3" fmla="*/ 331 h 331"/>
                  <a:gd name="T4" fmla="*/ 404 w 404"/>
                  <a:gd name="T5" fmla="*/ 331 h 331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404" h="331">
                    <a:moveTo>
                      <a:pt x="11" y="0"/>
                    </a:moveTo>
                    <a:lnTo>
                      <a:pt x="0" y="331"/>
                    </a:lnTo>
                    <a:lnTo>
                      <a:pt x="404" y="331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66615" name="Freeform 51">
              <a:extLst>
                <a:ext uri="{FF2B5EF4-FFF2-40B4-BE49-F238E27FC236}">
                  <a16:creationId xmlns:a16="http://schemas.microsoft.com/office/drawing/2014/main" id="{F41C744A-F243-590B-EF57-3976CCDDA510}"/>
                </a:ext>
              </a:extLst>
            </p:cNvPr>
            <p:cNvSpPr>
              <a:spLocks/>
            </p:cNvSpPr>
            <p:nvPr/>
          </p:nvSpPr>
          <p:spPr bwMode="auto">
            <a:xfrm>
              <a:off x="2504" y="1759"/>
              <a:ext cx="226" cy="146"/>
            </a:xfrm>
            <a:custGeom>
              <a:avLst/>
              <a:gdLst>
                <a:gd name="T0" fmla="*/ 0 w 440"/>
                <a:gd name="T1" fmla="*/ 0 h 235"/>
                <a:gd name="T2" fmla="*/ 93 w 440"/>
                <a:gd name="T3" fmla="*/ 176 h 235"/>
                <a:gd name="T4" fmla="*/ 383 w 440"/>
                <a:gd name="T5" fmla="*/ 218 h 235"/>
                <a:gd name="T6" fmla="*/ 434 w 440"/>
                <a:gd name="T7" fmla="*/ 73 h 23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40" h="235">
                  <a:moveTo>
                    <a:pt x="0" y="0"/>
                  </a:moveTo>
                  <a:cubicBezTo>
                    <a:pt x="14" y="70"/>
                    <a:pt x="29" y="140"/>
                    <a:pt x="93" y="176"/>
                  </a:cubicBezTo>
                  <a:cubicBezTo>
                    <a:pt x="157" y="212"/>
                    <a:pt x="326" y="235"/>
                    <a:pt x="383" y="218"/>
                  </a:cubicBezTo>
                  <a:cubicBezTo>
                    <a:pt x="440" y="201"/>
                    <a:pt x="437" y="137"/>
                    <a:pt x="434" y="73"/>
                  </a:cubicBezTo>
                </a:path>
              </a:pathLst>
            </a:custGeom>
            <a:noFill/>
            <a:ln w="9525">
              <a:solidFill>
                <a:srgbClr val="FFFF00"/>
              </a:solidFill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617" name="Text Box 53">
              <a:extLst>
                <a:ext uri="{FF2B5EF4-FFF2-40B4-BE49-F238E27FC236}">
                  <a16:creationId xmlns:a16="http://schemas.microsoft.com/office/drawing/2014/main" id="{B031D1BF-3897-0429-7131-EF551304FF5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60" y="1668"/>
              <a:ext cx="188" cy="19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altLang="en-US" sz="1400">
                  <a:latin typeface="Symbol" panose="05050102010706020507" pitchFamily="18" charset="2"/>
                </a:rPr>
                <a:t>S</a:t>
              </a:r>
              <a:endParaRPr lang="en-US" altLang="en-US" sz="1400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66600" name="Group 56">
            <a:extLst>
              <a:ext uri="{FF2B5EF4-FFF2-40B4-BE49-F238E27FC236}">
                <a16:creationId xmlns:a16="http://schemas.microsoft.com/office/drawing/2014/main" id="{09EC35DC-42D1-4E6E-D764-5C9A0382FC82}"/>
              </a:ext>
            </a:extLst>
          </p:cNvPr>
          <p:cNvGrpSpPr>
            <a:grpSpLocks/>
          </p:cNvGrpSpPr>
          <p:nvPr/>
        </p:nvGrpSpPr>
        <p:grpSpPr bwMode="auto">
          <a:xfrm>
            <a:off x="4206977" y="3598222"/>
            <a:ext cx="822325" cy="712788"/>
            <a:chOff x="2360" y="1522"/>
            <a:chExt cx="518" cy="449"/>
          </a:xfrm>
        </p:grpSpPr>
        <p:sp>
          <p:nvSpPr>
            <p:cNvPr id="66604" name="AutoShape 57">
              <a:extLst>
                <a:ext uri="{FF2B5EF4-FFF2-40B4-BE49-F238E27FC236}">
                  <a16:creationId xmlns:a16="http://schemas.microsoft.com/office/drawing/2014/main" id="{ADDEF8D7-7318-6BB1-BC95-78777C3C04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96" y="1680"/>
              <a:ext cx="288" cy="192"/>
            </a:xfrm>
            <a:prstGeom prst="flowChartConnector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6605" name="AutoShape 58">
              <a:extLst>
                <a:ext uri="{FF2B5EF4-FFF2-40B4-BE49-F238E27FC236}">
                  <a16:creationId xmlns:a16="http://schemas.microsoft.com/office/drawing/2014/main" id="{2C0981ED-5DC1-BA96-8A74-C3A908C275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58" y="1522"/>
              <a:ext cx="420" cy="449"/>
            </a:xfrm>
            <a:prstGeom prst="flowChartConnector">
              <a:avLst/>
            </a:prstGeom>
            <a:solidFill>
              <a:srgbClr val="CC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en-US" altLang="en-US"/>
            </a:p>
          </p:txBody>
        </p:sp>
        <p:grpSp>
          <p:nvGrpSpPr>
            <p:cNvPr id="66606" name="Group 59">
              <a:extLst>
                <a:ext uri="{FF2B5EF4-FFF2-40B4-BE49-F238E27FC236}">
                  <a16:creationId xmlns:a16="http://schemas.microsoft.com/office/drawing/2014/main" id="{E90CF28A-4410-E914-F055-C602A0FF368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599" y="1612"/>
              <a:ext cx="207" cy="168"/>
              <a:chOff x="4520" y="1893"/>
              <a:chExt cx="404" cy="331"/>
            </a:xfrm>
          </p:grpSpPr>
          <p:sp>
            <p:nvSpPr>
              <p:cNvPr id="66610" name="Freeform 60">
                <a:extLst>
                  <a:ext uri="{FF2B5EF4-FFF2-40B4-BE49-F238E27FC236}">
                    <a16:creationId xmlns:a16="http://schemas.microsoft.com/office/drawing/2014/main" id="{5AC94D66-8171-71E1-9101-46D6B24B14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53" y="1944"/>
                <a:ext cx="331" cy="268"/>
              </a:xfrm>
              <a:custGeom>
                <a:avLst/>
                <a:gdLst>
                  <a:gd name="T0" fmla="*/ 0 w 1024"/>
                  <a:gd name="T1" fmla="*/ 620 h 620"/>
                  <a:gd name="T2" fmla="*/ 455 w 1024"/>
                  <a:gd name="T3" fmla="*/ 496 h 620"/>
                  <a:gd name="T4" fmla="*/ 579 w 1024"/>
                  <a:gd name="T5" fmla="*/ 83 h 620"/>
                  <a:gd name="T6" fmla="*/ 1024 w 1024"/>
                  <a:gd name="T7" fmla="*/ 0 h 62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024" h="620">
                    <a:moveTo>
                      <a:pt x="0" y="620"/>
                    </a:moveTo>
                    <a:cubicBezTo>
                      <a:pt x="179" y="602"/>
                      <a:pt x="359" y="585"/>
                      <a:pt x="455" y="496"/>
                    </a:cubicBezTo>
                    <a:cubicBezTo>
                      <a:pt x="551" y="407"/>
                      <a:pt x="484" y="166"/>
                      <a:pt x="579" y="83"/>
                    </a:cubicBezTo>
                    <a:cubicBezTo>
                      <a:pt x="674" y="0"/>
                      <a:pt x="849" y="0"/>
                      <a:pt x="1024" y="0"/>
                    </a:cubicBez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6611" name="Freeform 61">
                <a:extLst>
                  <a:ext uri="{FF2B5EF4-FFF2-40B4-BE49-F238E27FC236}">
                    <a16:creationId xmlns:a16="http://schemas.microsoft.com/office/drawing/2014/main" id="{C6690FAD-B939-FA49-3F79-5F9D07D95D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20" y="1893"/>
                <a:ext cx="404" cy="331"/>
              </a:xfrm>
              <a:custGeom>
                <a:avLst/>
                <a:gdLst>
                  <a:gd name="T0" fmla="*/ 11 w 404"/>
                  <a:gd name="T1" fmla="*/ 0 h 331"/>
                  <a:gd name="T2" fmla="*/ 0 w 404"/>
                  <a:gd name="T3" fmla="*/ 331 h 331"/>
                  <a:gd name="T4" fmla="*/ 404 w 404"/>
                  <a:gd name="T5" fmla="*/ 331 h 331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404" h="331">
                    <a:moveTo>
                      <a:pt x="11" y="0"/>
                    </a:moveTo>
                    <a:lnTo>
                      <a:pt x="0" y="331"/>
                    </a:lnTo>
                    <a:lnTo>
                      <a:pt x="404" y="331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66607" name="Freeform 62">
              <a:extLst>
                <a:ext uri="{FF2B5EF4-FFF2-40B4-BE49-F238E27FC236}">
                  <a16:creationId xmlns:a16="http://schemas.microsoft.com/office/drawing/2014/main" id="{36341E76-B1A1-4010-F91E-B17C78748399}"/>
                </a:ext>
              </a:extLst>
            </p:cNvPr>
            <p:cNvSpPr>
              <a:spLocks/>
            </p:cNvSpPr>
            <p:nvPr/>
          </p:nvSpPr>
          <p:spPr bwMode="auto">
            <a:xfrm>
              <a:off x="2504" y="1759"/>
              <a:ext cx="226" cy="146"/>
            </a:xfrm>
            <a:custGeom>
              <a:avLst/>
              <a:gdLst>
                <a:gd name="T0" fmla="*/ 0 w 440"/>
                <a:gd name="T1" fmla="*/ 0 h 235"/>
                <a:gd name="T2" fmla="*/ 93 w 440"/>
                <a:gd name="T3" fmla="*/ 176 h 235"/>
                <a:gd name="T4" fmla="*/ 383 w 440"/>
                <a:gd name="T5" fmla="*/ 218 h 235"/>
                <a:gd name="T6" fmla="*/ 434 w 440"/>
                <a:gd name="T7" fmla="*/ 73 h 23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40" h="235">
                  <a:moveTo>
                    <a:pt x="0" y="0"/>
                  </a:moveTo>
                  <a:cubicBezTo>
                    <a:pt x="14" y="70"/>
                    <a:pt x="29" y="140"/>
                    <a:pt x="93" y="176"/>
                  </a:cubicBezTo>
                  <a:cubicBezTo>
                    <a:pt x="157" y="212"/>
                    <a:pt x="326" y="235"/>
                    <a:pt x="383" y="218"/>
                  </a:cubicBezTo>
                  <a:cubicBezTo>
                    <a:pt x="440" y="201"/>
                    <a:pt x="437" y="137"/>
                    <a:pt x="434" y="73"/>
                  </a:cubicBezTo>
                </a:path>
              </a:pathLst>
            </a:custGeom>
            <a:noFill/>
            <a:ln w="9525">
              <a:solidFill>
                <a:srgbClr val="FFFF00"/>
              </a:solidFill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609" name="Text Box 64">
              <a:extLst>
                <a:ext uri="{FF2B5EF4-FFF2-40B4-BE49-F238E27FC236}">
                  <a16:creationId xmlns:a16="http://schemas.microsoft.com/office/drawing/2014/main" id="{F98C07C9-AFD3-036A-36B9-CD00697FBB2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60" y="1668"/>
              <a:ext cx="188" cy="19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altLang="en-US" sz="1400">
                  <a:latin typeface="Symbol" panose="05050102010706020507" pitchFamily="18" charset="2"/>
                </a:rPr>
                <a:t>S</a:t>
              </a:r>
              <a:endParaRPr lang="en-US" altLang="en-US" sz="1400">
                <a:latin typeface="Times New Roman" panose="02020603050405020304" pitchFamily="18" charset="0"/>
              </a:endParaRPr>
            </a:p>
          </p:txBody>
        </p:sp>
      </p:grpSp>
      <p:sp>
        <p:nvSpPr>
          <p:cNvPr id="66601" name="Rectangle 65">
            <a:extLst>
              <a:ext uri="{FF2B5EF4-FFF2-40B4-BE49-F238E27FC236}">
                <a16:creationId xmlns:a16="http://schemas.microsoft.com/office/drawing/2014/main" id="{46D447BA-A5DF-6EAC-27DC-8D0E6752C3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6061" y="385231"/>
            <a:ext cx="10515600" cy="1325563"/>
          </a:xfrm>
        </p:spPr>
        <p:txBody>
          <a:bodyPr/>
          <a:lstStyle/>
          <a:p>
            <a:r>
              <a:rPr lang="en-US" altLang="en-US" dirty="0"/>
              <a:t>Neural Network Model – Inference Example</a:t>
            </a:r>
          </a:p>
        </p:txBody>
      </p:sp>
      <p:sp>
        <p:nvSpPr>
          <p:cNvPr id="2" name="Text Box 33">
            <a:extLst>
              <a:ext uri="{FF2B5EF4-FFF2-40B4-BE49-F238E27FC236}">
                <a16:creationId xmlns:a16="http://schemas.microsoft.com/office/drawing/2014/main" id="{E2A3F1CC-FD56-7FF6-0963-3042A09887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11711" y="4646161"/>
            <a:ext cx="1600200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20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</a:rPr>
              <a:t>Activation</a:t>
            </a:r>
          </a:p>
          <a:p>
            <a:pPr>
              <a:spcBef>
                <a:spcPct val="50000"/>
              </a:spcBef>
            </a:pPr>
            <a:r>
              <a:rPr lang="en-US" altLang="en-US" sz="20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</a:rPr>
              <a:t>(e.g., </a:t>
            </a:r>
            <a:r>
              <a:rPr lang="en-US" altLang="en-US" sz="2000" dirty="0" err="1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</a:rPr>
              <a:t>ReLU</a:t>
            </a:r>
            <a:r>
              <a:rPr lang="en-US" altLang="en-US" sz="20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</a:rPr>
              <a:t>)</a:t>
            </a:r>
          </a:p>
        </p:txBody>
      </p:sp>
      <p:sp>
        <p:nvSpPr>
          <p:cNvPr id="3" name="Text Box 33">
            <a:extLst>
              <a:ext uri="{FF2B5EF4-FFF2-40B4-BE49-F238E27FC236}">
                <a16:creationId xmlns:a16="http://schemas.microsoft.com/office/drawing/2014/main" id="{D57FD304-38EF-9C1B-9FD1-B631DBF1B7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51872" y="4693650"/>
            <a:ext cx="1903029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2000" dirty="0">
                <a:solidFill>
                  <a:srgbClr val="C00000"/>
                </a:solidFill>
                <a:latin typeface="Times New Roman" panose="02020603050405020304" pitchFamily="18" charset="0"/>
              </a:rPr>
              <a:t>Activation</a:t>
            </a:r>
          </a:p>
          <a:p>
            <a:pPr algn="ctr">
              <a:spcBef>
                <a:spcPct val="50000"/>
              </a:spcBef>
            </a:pPr>
            <a:r>
              <a:rPr lang="en-US" altLang="en-US" sz="2000" dirty="0">
                <a:solidFill>
                  <a:srgbClr val="C00000"/>
                </a:solidFill>
                <a:latin typeface="Times New Roman" panose="02020603050405020304" pitchFamily="18" charset="0"/>
              </a:rPr>
              <a:t>(e.g., Sigmoid)</a:t>
            </a:r>
          </a:p>
        </p:txBody>
      </p:sp>
      <p:sp>
        <p:nvSpPr>
          <p:cNvPr id="4" name="Text Box 17">
            <a:extLst>
              <a:ext uri="{FF2B5EF4-FFF2-40B4-BE49-F238E27FC236}">
                <a16:creationId xmlns:a16="http://schemas.microsoft.com/office/drawing/2014/main" id="{C9BCE762-0708-A8F1-EC73-D547E0033E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2635" y="4924482"/>
            <a:ext cx="19050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2000" dirty="0">
                <a:solidFill>
                  <a:srgbClr val="009900"/>
                </a:solidFill>
                <a:latin typeface="Times New Roman" panose="02020603050405020304" pitchFamily="18" charset="0"/>
              </a:rPr>
              <a:t>Inputs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B946D6-9A26-813C-A3CD-C46955BFBDE4}"/>
              </a:ext>
            </a:extLst>
          </p:cNvPr>
          <p:cNvSpPr txBox="1"/>
          <p:nvPr/>
        </p:nvSpPr>
        <p:spPr>
          <a:xfrm>
            <a:off x="2695606" y="5883024"/>
            <a:ext cx="693650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18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</a:rPr>
              <a:t>H</a:t>
            </a:r>
            <a:r>
              <a:rPr lang="en-US" altLang="en-US" sz="12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</a:rPr>
              <a:t>1</a:t>
            </a:r>
            <a:r>
              <a:rPr lang="en-US" altLang="en-US" sz="1800" dirty="0">
                <a:latin typeface="Times New Roman" panose="02020603050405020304" pitchFamily="18" charset="0"/>
              </a:rPr>
              <a:t> = </a:t>
            </a:r>
            <a:r>
              <a:rPr lang="en-US" altLang="en-US" sz="1800" dirty="0" err="1">
                <a:latin typeface="Times New Roman" panose="02020603050405020304" pitchFamily="18" charset="0"/>
              </a:rPr>
              <a:t>Relu</a:t>
            </a:r>
            <a:r>
              <a:rPr lang="en-US" altLang="en-US" sz="1800" dirty="0">
                <a:latin typeface="Times New Roman" panose="02020603050405020304" pitchFamily="18" charset="0"/>
              </a:rPr>
              <a:t> (34 * -0.4 + 29 * 0.1 + 140*0.1) = max(0,3.3) = 3.3</a:t>
            </a:r>
          </a:p>
          <a:p>
            <a:r>
              <a:rPr lang="en-US" altLang="en-US" sz="18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</a:rPr>
              <a:t>H</a:t>
            </a:r>
            <a:r>
              <a:rPr lang="en-US" altLang="en-US" sz="12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</a:rPr>
              <a:t>2</a:t>
            </a:r>
            <a:r>
              <a:rPr lang="en-US" altLang="en-US" sz="1800" dirty="0">
                <a:latin typeface="Times New Roman" panose="02020603050405020304" pitchFamily="18" charset="0"/>
              </a:rPr>
              <a:t> = </a:t>
            </a:r>
            <a:r>
              <a:rPr lang="en-US" altLang="en-US" sz="1800" dirty="0" err="1">
                <a:latin typeface="Times New Roman" panose="02020603050405020304" pitchFamily="18" charset="0"/>
              </a:rPr>
              <a:t>Relu</a:t>
            </a:r>
            <a:r>
              <a:rPr lang="en-US" altLang="en-US" sz="1800" dirty="0">
                <a:latin typeface="Times New Roman" panose="02020603050405020304" pitchFamily="18" charset="0"/>
              </a:rPr>
              <a:t> (34 * 0.2 + 29 * 0.3 + 140*-0.4)= max(0,-40.5) = 0</a:t>
            </a:r>
          </a:p>
          <a:p>
            <a:r>
              <a:rPr lang="en-US" altLang="en-US" sz="1800" dirty="0">
                <a:solidFill>
                  <a:srgbClr val="CC0000"/>
                </a:solidFill>
                <a:latin typeface="Times New Roman" panose="02020603050405020304" pitchFamily="18" charset="0"/>
              </a:rPr>
              <a:t>O</a:t>
            </a:r>
            <a:r>
              <a:rPr lang="en-US" altLang="en-US" sz="1200" dirty="0">
                <a:solidFill>
                  <a:srgbClr val="CC0000"/>
                </a:solidFill>
                <a:latin typeface="Times New Roman" panose="02020603050405020304" pitchFamily="18" charset="0"/>
              </a:rPr>
              <a:t>1</a:t>
            </a:r>
            <a:r>
              <a:rPr lang="en-US" altLang="en-US" sz="1800" dirty="0">
                <a:latin typeface="Times New Roman" panose="02020603050405020304" pitchFamily="18" charset="0"/>
              </a:rPr>
              <a:t> = Sigmoid (3.3 * 0.5 + 0 * 0.8) = 0.83 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D48079-5132-D937-B15C-94453DFC897D}"/>
              </a:ext>
            </a:extLst>
          </p:cNvPr>
          <p:cNvSpPr txBox="1"/>
          <p:nvPr/>
        </p:nvSpPr>
        <p:spPr>
          <a:xfrm>
            <a:off x="4789130" y="2623025"/>
            <a:ext cx="6667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18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</a:rPr>
              <a:t>H</a:t>
            </a:r>
            <a:r>
              <a:rPr lang="en-US" altLang="en-US" sz="12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</a:rPr>
              <a:t>1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03E207-3E94-6B3D-EEDE-623F187AE8A6}"/>
              </a:ext>
            </a:extLst>
          </p:cNvPr>
          <p:cNvSpPr txBox="1"/>
          <p:nvPr/>
        </p:nvSpPr>
        <p:spPr>
          <a:xfrm>
            <a:off x="4912408" y="3987747"/>
            <a:ext cx="6667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18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</a:rPr>
              <a:t>H</a:t>
            </a:r>
            <a:r>
              <a:rPr lang="en-US" altLang="en-US" sz="12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</a:rPr>
              <a:t>2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905A2FC-39D9-23E4-094F-8143128443C6}"/>
              </a:ext>
            </a:extLst>
          </p:cNvPr>
          <p:cNvSpPr txBox="1"/>
          <p:nvPr/>
        </p:nvSpPr>
        <p:spPr>
          <a:xfrm>
            <a:off x="7510143" y="2807689"/>
            <a:ext cx="505267" cy="369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1800" dirty="0">
                <a:solidFill>
                  <a:srgbClr val="CC0000"/>
                </a:solidFill>
                <a:latin typeface="Times New Roman" panose="02020603050405020304" pitchFamily="18" charset="0"/>
              </a:rPr>
              <a:t>O</a:t>
            </a:r>
            <a:r>
              <a:rPr lang="en-US" altLang="en-US" sz="1200" dirty="0">
                <a:solidFill>
                  <a:srgbClr val="CC0000"/>
                </a:solidFill>
                <a:latin typeface="Times New Roman" panose="02020603050405020304" pitchFamily="18" charset="0"/>
              </a:rPr>
              <a:t>1</a:t>
            </a:r>
            <a:endParaRPr lang="en-US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5FA9D5-5B4E-6EDE-D188-5345F763A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Matrix Representation of Neural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1E79FD-3B3A-10D2-CCC4-455D9E95914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1566408"/>
            <a:ext cx="7531583" cy="4224792"/>
          </a:xfrm>
        </p:spPr>
        <p:txBody>
          <a:bodyPr/>
          <a:lstStyle/>
          <a:p>
            <a:pPr marL="0" indent="0">
              <a:buNone/>
            </a:pPr>
            <a:r>
              <a:rPr lang="en-US" sz="2600" dirty="0"/>
              <a:t>To </a:t>
            </a:r>
            <a:r>
              <a:rPr lang="en-US" sz="2600" dirty="0">
                <a:solidFill>
                  <a:srgbClr val="C00000"/>
                </a:solidFill>
              </a:rPr>
              <a:t>realize</a:t>
            </a:r>
            <a:r>
              <a:rPr lang="en-US" sz="2600" dirty="0"/>
              <a:t> a neural network, input data is often represented as vectors or </a:t>
            </a:r>
            <a:r>
              <a:rPr lang="en-US" sz="2600" dirty="0">
                <a:solidFill>
                  <a:srgbClr val="C00000"/>
                </a:solidFill>
              </a:rPr>
              <a:t>matrices</a:t>
            </a:r>
            <a:r>
              <a:rPr lang="en-US" sz="2600" dirty="0"/>
              <a:t>, and the layers of the network perform operations like </a:t>
            </a:r>
            <a:r>
              <a:rPr lang="en-US" sz="2600" dirty="0">
                <a:solidFill>
                  <a:srgbClr val="C00000"/>
                </a:solidFill>
              </a:rPr>
              <a:t>matrix multiplication</a:t>
            </a:r>
            <a:r>
              <a:rPr lang="en-US" sz="2600" dirty="0"/>
              <a:t>, </a:t>
            </a:r>
            <a:r>
              <a:rPr lang="en-US" sz="2600" dirty="0">
                <a:solidFill>
                  <a:srgbClr val="C00000"/>
                </a:solidFill>
              </a:rPr>
              <a:t>addition</a:t>
            </a:r>
            <a:r>
              <a:rPr lang="en-US" sz="2600" dirty="0"/>
              <a:t>, and application of </a:t>
            </a:r>
            <a:r>
              <a:rPr lang="en-US" sz="2600" dirty="0">
                <a:solidFill>
                  <a:srgbClr val="C00000"/>
                </a:solidFill>
              </a:rPr>
              <a:t>activation</a:t>
            </a:r>
            <a:r>
              <a:rPr lang="en-US" sz="2600" dirty="0"/>
              <a:t> functions.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A4E2BC7-6905-5D9B-24D8-B18DE5534B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846" y="4953000"/>
            <a:ext cx="11239500" cy="1905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690C347-48DD-4ECD-6692-D58D0D493A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7279" y="1349612"/>
            <a:ext cx="3723548" cy="352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02271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0659" name="Objekt 20">
            <a:extLst>
              <a:ext uri="{FF2B5EF4-FFF2-40B4-BE49-F238E27FC236}">
                <a16:creationId xmlns:a16="http://schemas.microsoft.com/office/drawing/2014/main" id="{7E68A4E5-2365-AE6A-7FF4-79AAB6802EF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702800" y="4495800"/>
          <a:ext cx="914400" cy="301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914400" imgH="302400" progId="Equation.DSMT4">
                  <p:embed/>
                </p:oleObj>
              </mc:Choice>
              <mc:Fallback>
                <p:oleObj name="Equation" r:id="rId3" imgW="914400" imgH="302400" progId="Equation.DSMT4">
                  <p:embed/>
                  <p:pic>
                    <p:nvPicPr>
                      <p:cNvPr id="70659" name="Objekt 20">
                        <a:extLst>
                          <a:ext uri="{FF2B5EF4-FFF2-40B4-BE49-F238E27FC236}">
                            <a16:creationId xmlns:a16="http://schemas.microsoft.com/office/drawing/2014/main" id="{7E68A4E5-2365-AE6A-7FF4-79AAB6802EF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02800" y="4495800"/>
                        <a:ext cx="914400" cy="301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0661" name="Titel 1">
            <a:extLst>
              <a:ext uri="{FF2B5EF4-FFF2-40B4-BE49-F238E27FC236}">
                <a16:creationId xmlns:a16="http://schemas.microsoft.com/office/drawing/2014/main" id="{03DCEF8B-D74A-40A6-A576-4758CEA9EC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914400"/>
            <a:ext cx="10752138" cy="609600"/>
          </a:xfrm>
        </p:spPr>
        <p:txBody>
          <a:bodyPr>
            <a:normAutofit fontScale="90000"/>
          </a:bodyPr>
          <a:lstStyle/>
          <a:p>
            <a:r>
              <a:rPr lang="de-DE" altLang="en-US" b="0" dirty="0">
                <a:latin typeface="+mj-lt"/>
                <a:cs typeface="+mj-cs"/>
              </a:rPr>
              <a:t>Partially vs Fully Connected Layer</a:t>
            </a:r>
            <a:br>
              <a:rPr lang="de-DE" altLang="en-US" dirty="0">
                <a:latin typeface="+mj-lt"/>
                <a:cs typeface="+mj-cs"/>
              </a:rPr>
            </a:br>
            <a:endParaRPr lang="de-DE" altLang="en-US" dirty="0">
              <a:latin typeface="+mj-lt"/>
              <a:cs typeface="+mj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365455-0254-B3B7-C8EE-FB8D9EA20D8E}"/>
              </a:ext>
            </a:extLst>
          </p:cNvPr>
          <p:cNvSpPr txBox="1"/>
          <p:nvPr/>
        </p:nvSpPr>
        <p:spPr>
          <a:xfrm>
            <a:off x="762000" y="1395442"/>
            <a:ext cx="10668000" cy="1292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600" dirty="0">
                <a:cs typeface="Calibri" panose="020F0502020204030204" pitchFamily="34" charset="0"/>
              </a:rPr>
              <a:t>A </a:t>
            </a:r>
            <a:r>
              <a:rPr lang="en-US" sz="2600" dirty="0">
                <a:solidFill>
                  <a:srgbClr val="C00000"/>
                </a:solidFill>
                <a:cs typeface="Calibri" panose="020F0502020204030204" pitchFamily="34" charset="0"/>
              </a:rPr>
              <a:t>Fully Connected </a:t>
            </a:r>
            <a:r>
              <a:rPr lang="en-US" sz="2600" dirty="0">
                <a:cs typeface="Calibri" panose="020F0502020204030204" pitchFamily="34" charset="0"/>
              </a:rPr>
              <a:t>(FC) layer, also known as a </a:t>
            </a:r>
            <a:r>
              <a:rPr lang="en-US" sz="2600" dirty="0">
                <a:solidFill>
                  <a:srgbClr val="C00000"/>
                </a:solidFill>
                <a:cs typeface="Calibri" panose="020F0502020204030204" pitchFamily="34" charset="0"/>
              </a:rPr>
              <a:t>dense</a:t>
            </a:r>
            <a:r>
              <a:rPr lang="en-US" sz="2600" dirty="0">
                <a:cs typeface="Calibri" panose="020F0502020204030204" pitchFamily="34" charset="0"/>
              </a:rPr>
              <a:t> layer, is a type of layer used in artificial neural networks where </a:t>
            </a:r>
            <a:r>
              <a:rPr lang="en-US" sz="2600" dirty="0">
                <a:solidFill>
                  <a:srgbClr val="C00000"/>
                </a:solidFill>
                <a:cs typeface="Calibri" panose="020F0502020204030204" pitchFamily="34" charset="0"/>
              </a:rPr>
              <a:t>each neuron </a:t>
            </a:r>
            <a:r>
              <a:rPr lang="en-US" sz="2600" dirty="0">
                <a:cs typeface="Calibri" panose="020F0502020204030204" pitchFamily="34" charset="0"/>
              </a:rPr>
              <a:t>or node from the previous layer is connected to </a:t>
            </a:r>
            <a:r>
              <a:rPr lang="en-US" sz="2600" dirty="0">
                <a:solidFill>
                  <a:srgbClr val="C00000"/>
                </a:solidFill>
                <a:cs typeface="Calibri" panose="020F0502020204030204" pitchFamily="34" charset="0"/>
              </a:rPr>
              <a:t>each neuron </a:t>
            </a:r>
            <a:r>
              <a:rPr lang="en-US" sz="2600" dirty="0">
                <a:cs typeface="Calibri" panose="020F0502020204030204" pitchFamily="34" charset="0"/>
              </a:rPr>
              <a:t>of the current layer.</a:t>
            </a:r>
          </a:p>
        </p:txBody>
      </p:sp>
      <p:pic>
        <p:nvPicPr>
          <p:cNvPr id="6" name="Picture 5" descr="A diagram of a network&#10;&#10;Description automatically generated">
            <a:extLst>
              <a:ext uri="{FF2B5EF4-FFF2-40B4-BE49-F238E27FC236}">
                <a16:creationId xmlns:a16="http://schemas.microsoft.com/office/drawing/2014/main" id="{ECBC2027-F1B3-847C-4682-51972B83C2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4800" y="3375642"/>
            <a:ext cx="8345752" cy="345606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19A25E2-8130-902B-3D6D-706BAA4DC964}"/>
              </a:ext>
            </a:extLst>
          </p:cNvPr>
          <p:cNvSpPr txBox="1"/>
          <p:nvPr/>
        </p:nvSpPr>
        <p:spPr>
          <a:xfrm>
            <a:off x="2093360" y="2980916"/>
            <a:ext cx="27663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altLang="en-US" dirty="0"/>
              <a:t>Fully Connected (Dense)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7790E41-BE21-400A-9BAB-D5F739E55B9F}"/>
              </a:ext>
            </a:extLst>
          </p:cNvPr>
          <p:cNvSpPr txBox="1"/>
          <p:nvPr/>
        </p:nvSpPr>
        <p:spPr>
          <a:xfrm>
            <a:off x="6521521" y="2955521"/>
            <a:ext cx="29409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altLang="en-US" dirty="0"/>
              <a:t>Partially Connected (Sparse)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703759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Title 1">
            <a:extLst>
              <a:ext uri="{FF2B5EF4-FFF2-40B4-BE49-F238E27FC236}">
                <a16:creationId xmlns:a16="http://schemas.microsoft.com/office/drawing/2014/main" id="{9609DBA3-EE09-5ED6-65E9-7AA4D70B7D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292100"/>
            <a:ext cx="10363200" cy="1123950"/>
          </a:xfrm>
        </p:spPr>
        <p:txBody>
          <a:bodyPr/>
          <a:lstStyle/>
          <a:p>
            <a:r>
              <a:rPr lang="en-US" altLang="en-US" dirty="0"/>
              <a:t>Parameters of Artificial Neural Network</a:t>
            </a:r>
          </a:p>
        </p:txBody>
      </p:sp>
      <p:sp>
        <p:nvSpPr>
          <p:cNvPr id="65539" name="Content Placeholder 2">
            <a:extLst>
              <a:ext uri="{FF2B5EF4-FFF2-40B4-BE49-F238E27FC236}">
                <a16:creationId xmlns:a16="http://schemas.microsoft.com/office/drawing/2014/main" id="{D6331A8B-A9E9-1663-0AFD-F27AA855487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942139" y="1874838"/>
            <a:ext cx="5032436" cy="4654550"/>
          </a:xfrm>
        </p:spPr>
        <p:txBody>
          <a:bodyPr>
            <a:normAutofit lnSpcReduction="10000"/>
          </a:bodyPr>
          <a:lstStyle/>
          <a:p>
            <a:r>
              <a:rPr lang="en-US" altLang="en-US" sz="2600" dirty="0"/>
              <a:t> A neural network consists of layers of artificial neurons and </a:t>
            </a:r>
            <a:r>
              <a:rPr lang="en-US" altLang="en-US" sz="2600" dirty="0">
                <a:solidFill>
                  <a:srgbClr val="C00000"/>
                </a:solidFill>
              </a:rPr>
              <a:t>connections</a:t>
            </a:r>
            <a:r>
              <a:rPr lang="en-US" altLang="en-US" sz="2600" dirty="0"/>
              <a:t> between them (</a:t>
            </a:r>
            <a:r>
              <a:rPr lang="en-US" altLang="en-US" sz="2600" dirty="0">
                <a:solidFill>
                  <a:srgbClr val="C00000"/>
                </a:solidFill>
              </a:rPr>
              <a:t>trainable parameters</a:t>
            </a:r>
            <a:r>
              <a:rPr lang="en-US" altLang="en-US" sz="2600" dirty="0"/>
              <a:t>).</a:t>
            </a:r>
          </a:p>
          <a:p>
            <a:endParaRPr lang="en-US" altLang="en-US" sz="2600" dirty="0"/>
          </a:p>
          <a:p>
            <a:r>
              <a:rPr lang="en-US" altLang="en-US" sz="2600" dirty="0"/>
              <a:t>Each </a:t>
            </a:r>
            <a:r>
              <a:rPr lang="en-US" altLang="en-US" sz="2600" dirty="0">
                <a:solidFill>
                  <a:srgbClr val="C00000"/>
                </a:solidFill>
              </a:rPr>
              <a:t>connection</a:t>
            </a:r>
            <a:r>
              <a:rPr lang="en-US" altLang="en-US" sz="2600" dirty="0"/>
              <a:t> is associated with a </a:t>
            </a:r>
            <a:r>
              <a:rPr lang="en-US" altLang="en-US" sz="2600" dirty="0">
                <a:solidFill>
                  <a:srgbClr val="C00000"/>
                </a:solidFill>
              </a:rPr>
              <a:t>weight</a:t>
            </a:r>
            <a:r>
              <a:rPr lang="en-US" altLang="en-US" sz="2600" dirty="0"/>
              <a:t>.</a:t>
            </a:r>
          </a:p>
          <a:p>
            <a:endParaRPr lang="en-US" altLang="en-US" sz="2600" dirty="0"/>
          </a:p>
          <a:p>
            <a:r>
              <a:rPr lang="en-US" altLang="en-US" sz="2600" dirty="0">
                <a:solidFill>
                  <a:srgbClr val="C00000"/>
                </a:solidFill>
              </a:rPr>
              <a:t>Training</a:t>
            </a:r>
            <a:r>
              <a:rPr lang="en-US" altLang="en-US" sz="2600" dirty="0"/>
              <a:t> of a neural network is to get to the right </a:t>
            </a:r>
            <a:r>
              <a:rPr lang="en-US" altLang="en-US" sz="2600" dirty="0">
                <a:solidFill>
                  <a:srgbClr val="C00000"/>
                </a:solidFill>
              </a:rPr>
              <a:t>weights</a:t>
            </a:r>
            <a:r>
              <a:rPr lang="en-US" altLang="en-US" sz="2600" dirty="0"/>
              <a:t> (and biases) such that the error across the training data is minimized.  </a:t>
            </a:r>
          </a:p>
        </p:txBody>
      </p:sp>
      <p:sp>
        <p:nvSpPr>
          <p:cNvPr id="65540" name="TextBox 4">
            <a:extLst>
              <a:ext uri="{FF2B5EF4-FFF2-40B4-BE49-F238E27FC236}">
                <a16:creationId xmlns:a16="http://schemas.microsoft.com/office/drawing/2014/main" id="{FD320AC3-2BD9-F23F-F91F-9948DF500A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92300" y="2044700"/>
            <a:ext cx="862737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 dirty="0"/>
              <a:t>Hidden</a:t>
            </a:r>
          </a:p>
          <a:p>
            <a:r>
              <a:rPr lang="en-US" altLang="zh-CN" dirty="0"/>
              <a:t>layer 1</a:t>
            </a:r>
            <a:endParaRPr lang="en-US" altLang="en-US" dirty="0"/>
          </a:p>
        </p:txBody>
      </p:sp>
      <p:sp>
        <p:nvSpPr>
          <p:cNvPr id="65541" name="TextBox 5">
            <a:extLst>
              <a:ext uri="{FF2B5EF4-FFF2-40B4-BE49-F238E27FC236}">
                <a16:creationId xmlns:a16="http://schemas.microsoft.com/office/drawing/2014/main" id="{13CC6190-90B4-5EB5-A490-D6200DF15B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0288" y="2044700"/>
            <a:ext cx="6604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/>
              <a:t>Input</a:t>
            </a:r>
          </a:p>
          <a:p>
            <a:r>
              <a:rPr lang="en-US" altLang="en-US"/>
              <a:t>layer</a:t>
            </a:r>
          </a:p>
        </p:txBody>
      </p:sp>
      <p:sp>
        <p:nvSpPr>
          <p:cNvPr id="65542" name="TextBox 6">
            <a:extLst>
              <a:ext uri="{FF2B5EF4-FFF2-40B4-BE49-F238E27FC236}">
                <a16:creationId xmlns:a16="http://schemas.microsoft.com/office/drawing/2014/main" id="{8F78C59B-1570-75E5-CC5B-6DC39BEFED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14650" y="2044700"/>
            <a:ext cx="84455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 dirty="0"/>
              <a:t>Hidden</a:t>
            </a:r>
          </a:p>
          <a:p>
            <a:r>
              <a:rPr lang="en-US" altLang="zh-CN" dirty="0"/>
              <a:t>layer 2</a:t>
            </a:r>
            <a:endParaRPr lang="en-US" altLang="en-US" dirty="0"/>
          </a:p>
        </p:txBody>
      </p:sp>
      <p:sp>
        <p:nvSpPr>
          <p:cNvPr id="65543" name="TextBox 7">
            <a:extLst>
              <a:ext uri="{FF2B5EF4-FFF2-40B4-BE49-F238E27FC236}">
                <a16:creationId xmlns:a16="http://schemas.microsoft.com/office/drawing/2014/main" id="{3A0D83E5-FBB8-1C54-9E61-5B485A341A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48113" y="2044700"/>
            <a:ext cx="84455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/>
              <a:t>Hidden</a:t>
            </a:r>
          </a:p>
          <a:p>
            <a:r>
              <a:rPr lang="en-US" altLang="zh-CN"/>
              <a:t>layer 3</a:t>
            </a:r>
            <a:endParaRPr lang="en-US" altLang="en-US"/>
          </a:p>
        </p:txBody>
      </p:sp>
      <p:sp>
        <p:nvSpPr>
          <p:cNvPr id="65544" name="TextBox 8">
            <a:extLst>
              <a:ext uri="{FF2B5EF4-FFF2-40B4-BE49-F238E27FC236}">
                <a16:creationId xmlns:a16="http://schemas.microsoft.com/office/drawing/2014/main" id="{57E5020D-A17C-604E-2BBE-4A53C29C07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38725" y="2044700"/>
            <a:ext cx="84455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/>
              <a:t>Output</a:t>
            </a:r>
          </a:p>
          <a:p>
            <a:r>
              <a:rPr lang="en-US" altLang="zh-CN"/>
              <a:t>layer</a:t>
            </a:r>
            <a:endParaRPr lang="en-US" alt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B45C895-20A5-39DD-D4C9-37C9ACE34B6B}"/>
              </a:ext>
            </a:extLst>
          </p:cNvPr>
          <p:cNvSpPr/>
          <p:nvPr/>
        </p:nvSpPr>
        <p:spPr>
          <a:xfrm>
            <a:off x="1030288" y="3227388"/>
            <a:ext cx="430212" cy="439737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900B502-A760-C4C8-5413-D9A957847E93}"/>
              </a:ext>
            </a:extLst>
          </p:cNvPr>
          <p:cNvSpPr/>
          <p:nvPr/>
        </p:nvSpPr>
        <p:spPr>
          <a:xfrm>
            <a:off x="1030288" y="5048250"/>
            <a:ext cx="430212" cy="43815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4B80307-F43C-4439-074F-F2681C0D7083}"/>
              </a:ext>
            </a:extLst>
          </p:cNvPr>
          <p:cNvSpPr/>
          <p:nvPr/>
        </p:nvSpPr>
        <p:spPr>
          <a:xfrm>
            <a:off x="2100263" y="2792413"/>
            <a:ext cx="430212" cy="43973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F8D6C58-FB6C-A9B0-7B88-4ED6FCA035F0}"/>
              </a:ext>
            </a:extLst>
          </p:cNvPr>
          <p:cNvSpPr/>
          <p:nvPr/>
        </p:nvSpPr>
        <p:spPr>
          <a:xfrm>
            <a:off x="1030288" y="4137025"/>
            <a:ext cx="430212" cy="439738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1C66E8D-DB4D-A01A-E73D-E47DFB934AF3}"/>
              </a:ext>
            </a:extLst>
          </p:cNvPr>
          <p:cNvSpPr/>
          <p:nvPr/>
        </p:nvSpPr>
        <p:spPr>
          <a:xfrm>
            <a:off x="2081213" y="3603625"/>
            <a:ext cx="428625" cy="43815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24CEA7C-8C29-6288-A57B-CFED535E25BA}"/>
              </a:ext>
            </a:extLst>
          </p:cNvPr>
          <p:cNvSpPr/>
          <p:nvPr/>
        </p:nvSpPr>
        <p:spPr>
          <a:xfrm>
            <a:off x="2100263" y="4514850"/>
            <a:ext cx="430212" cy="43973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3AFD863-0352-18F8-7FAA-91ACE859E9BE}"/>
              </a:ext>
            </a:extLst>
          </p:cNvPr>
          <p:cNvSpPr/>
          <p:nvPr/>
        </p:nvSpPr>
        <p:spPr>
          <a:xfrm>
            <a:off x="5165725" y="3667125"/>
            <a:ext cx="428625" cy="4381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7B5434B-64FB-BC4E-143D-DF376FED084E}"/>
              </a:ext>
            </a:extLst>
          </p:cNvPr>
          <p:cNvSpPr/>
          <p:nvPr/>
        </p:nvSpPr>
        <p:spPr>
          <a:xfrm>
            <a:off x="2081213" y="5486400"/>
            <a:ext cx="428625" cy="43973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A25656F-267F-DE33-B752-12FEF62B3109}"/>
              </a:ext>
            </a:extLst>
          </p:cNvPr>
          <p:cNvSpPr/>
          <p:nvPr/>
        </p:nvSpPr>
        <p:spPr>
          <a:xfrm>
            <a:off x="3040063" y="3227388"/>
            <a:ext cx="428625" cy="43973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030792BC-BEA1-C3B2-6695-4E6BCE342C5C}"/>
              </a:ext>
            </a:extLst>
          </p:cNvPr>
          <p:cNvSpPr/>
          <p:nvPr/>
        </p:nvSpPr>
        <p:spPr>
          <a:xfrm>
            <a:off x="3040063" y="5048250"/>
            <a:ext cx="428625" cy="43815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282E5207-2524-FE11-BDAC-D9ED68F6AB89}"/>
              </a:ext>
            </a:extLst>
          </p:cNvPr>
          <p:cNvSpPr/>
          <p:nvPr/>
        </p:nvSpPr>
        <p:spPr>
          <a:xfrm>
            <a:off x="3040063" y="4137025"/>
            <a:ext cx="428625" cy="439738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91B2832-651D-F528-57A1-08EA91B72AF2}"/>
              </a:ext>
            </a:extLst>
          </p:cNvPr>
          <p:cNvSpPr/>
          <p:nvPr/>
        </p:nvSpPr>
        <p:spPr>
          <a:xfrm>
            <a:off x="4110038" y="2882900"/>
            <a:ext cx="430212" cy="43815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F1563181-540C-D26D-B1A6-0594B33DAA0D}"/>
              </a:ext>
            </a:extLst>
          </p:cNvPr>
          <p:cNvSpPr/>
          <p:nvPr/>
        </p:nvSpPr>
        <p:spPr>
          <a:xfrm>
            <a:off x="4089400" y="3692525"/>
            <a:ext cx="430213" cy="43973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D0F158A0-9A97-F0F8-D82A-55EC4F67BB1F}"/>
              </a:ext>
            </a:extLst>
          </p:cNvPr>
          <p:cNvSpPr/>
          <p:nvPr/>
        </p:nvSpPr>
        <p:spPr>
          <a:xfrm>
            <a:off x="4110038" y="4605338"/>
            <a:ext cx="430212" cy="43815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B9C11E5-3A63-C115-7120-6B51DCE9295B}"/>
              </a:ext>
            </a:extLst>
          </p:cNvPr>
          <p:cNvSpPr/>
          <p:nvPr/>
        </p:nvSpPr>
        <p:spPr>
          <a:xfrm>
            <a:off x="4089400" y="5576888"/>
            <a:ext cx="430213" cy="43815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4352D7-D5CD-CB78-E194-17F5CDB641A1}"/>
              </a:ext>
            </a:extLst>
          </p:cNvPr>
          <p:cNvSpPr/>
          <p:nvPr/>
        </p:nvSpPr>
        <p:spPr>
          <a:xfrm>
            <a:off x="5186363" y="4576763"/>
            <a:ext cx="430212" cy="4381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1A2514E-81E8-628F-CD71-B25D430676FA}"/>
              </a:ext>
            </a:extLst>
          </p:cNvPr>
          <p:cNvCxnSpPr>
            <a:stCxn id="10" idx="7"/>
            <a:endCxn id="12" idx="2"/>
          </p:cNvCxnSpPr>
          <p:nvPr/>
        </p:nvCxnSpPr>
        <p:spPr>
          <a:xfrm flipV="1">
            <a:off x="1397000" y="3011488"/>
            <a:ext cx="703263" cy="2809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4CC6D47-402B-86F3-597F-74527377AA2A}"/>
              </a:ext>
            </a:extLst>
          </p:cNvPr>
          <p:cNvCxnSpPr>
            <a:stCxn id="10" idx="6"/>
            <a:endCxn id="14" idx="1"/>
          </p:cNvCxnSpPr>
          <p:nvPr/>
        </p:nvCxnSpPr>
        <p:spPr>
          <a:xfrm>
            <a:off x="1460500" y="3448050"/>
            <a:ext cx="682625" cy="2190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E4296ED-40AB-9B8F-4C31-ACDFFE35CCA7}"/>
              </a:ext>
            </a:extLst>
          </p:cNvPr>
          <p:cNvCxnSpPr>
            <a:stCxn id="10" idx="5"/>
            <a:endCxn id="15" idx="1"/>
          </p:cNvCxnSpPr>
          <p:nvPr/>
        </p:nvCxnSpPr>
        <p:spPr>
          <a:xfrm>
            <a:off x="1397000" y="3602038"/>
            <a:ext cx="766763" cy="9779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ACA2830-A993-E72D-E3F5-09BDFBB9D564}"/>
              </a:ext>
            </a:extLst>
          </p:cNvPr>
          <p:cNvCxnSpPr>
            <a:stCxn id="10" idx="5"/>
            <a:endCxn id="17" idx="1"/>
          </p:cNvCxnSpPr>
          <p:nvPr/>
        </p:nvCxnSpPr>
        <p:spPr>
          <a:xfrm>
            <a:off x="1397000" y="3602038"/>
            <a:ext cx="746125" cy="19494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A40286A-06BE-4DBF-B236-50330ED59918}"/>
              </a:ext>
            </a:extLst>
          </p:cNvPr>
          <p:cNvCxnSpPr>
            <a:stCxn id="13" idx="7"/>
            <a:endCxn id="12" idx="3"/>
          </p:cNvCxnSpPr>
          <p:nvPr/>
        </p:nvCxnSpPr>
        <p:spPr>
          <a:xfrm flipV="1">
            <a:off x="1397000" y="3167063"/>
            <a:ext cx="766763" cy="10350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2D38E537-870D-2A5C-13D0-54475970A96A}"/>
              </a:ext>
            </a:extLst>
          </p:cNvPr>
          <p:cNvCxnSpPr>
            <a:stCxn id="13" idx="6"/>
            <a:endCxn id="14" idx="3"/>
          </p:cNvCxnSpPr>
          <p:nvPr/>
        </p:nvCxnSpPr>
        <p:spPr>
          <a:xfrm flipV="1">
            <a:off x="1460500" y="3978275"/>
            <a:ext cx="682625" cy="3794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4AAFE037-F5C3-1B40-930A-4F5F5C4A47F9}"/>
              </a:ext>
            </a:extLst>
          </p:cNvPr>
          <p:cNvCxnSpPr>
            <a:stCxn id="13" idx="6"/>
            <a:endCxn id="15" idx="2"/>
          </p:cNvCxnSpPr>
          <p:nvPr/>
        </p:nvCxnSpPr>
        <p:spPr>
          <a:xfrm>
            <a:off x="1460500" y="4357688"/>
            <a:ext cx="639763" cy="3762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45AF085B-24DA-693E-9D41-36446532FF7A}"/>
              </a:ext>
            </a:extLst>
          </p:cNvPr>
          <p:cNvCxnSpPr>
            <a:stCxn id="13" idx="5"/>
            <a:endCxn id="17" idx="1"/>
          </p:cNvCxnSpPr>
          <p:nvPr/>
        </p:nvCxnSpPr>
        <p:spPr>
          <a:xfrm>
            <a:off x="1397000" y="4511675"/>
            <a:ext cx="746125" cy="10398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8FD88179-E888-1009-07E9-0EB74487EBD5}"/>
              </a:ext>
            </a:extLst>
          </p:cNvPr>
          <p:cNvCxnSpPr>
            <a:stCxn id="11" idx="7"/>
            <a:endCxn id="12" idx="3"/>
          </p:cNvCxnSpPr>
          <p:nvPr/>
        </p:nvCxnSpPr>
        <p:spPr>
          <a:xfrm flipV="1">
            <a:off x="1397000" y="3167063"/>
            <a:ext cx="766763" cy="19446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67B2FD47-69A3-7A73-18F7-BE937D1086EA}"/>
              </a:ext>
            </a:extLst>
          </p:cNvPr>
          <p:cNvCxnSpPr>
            <a:stCxn id="11" idx="6"/>
            <a:endCxn id="14" idx="3"/>
          </p:cNvCxnSpPr>
          <p:nvPr/>
        </p:nvCxnSpPr>
        <p:spPr>
          <a:xfrm flipV="1">
            <a:off x="1460500" y="3978275"/>
            <a:ext cx="682625" cy="12890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23EE7D96-CA4E-7355-AFC3-3C42D5DE260A}"/>
              </a:ext>
            </a:extLst>
          </p:cNvPr>
          <p:cNvCxnSpPr>
            <a:stCxn id="11" idx="6"/>
            <a:endCxn id="15" idx="3"/>
          </p:cNvCxnSpPr>
          <p:nvPr/>
        </p:nvCxnSpPr>
        <p:spPr>
          <a:xfrm flipV="1">
            <a:off x="1460500" y="4889500"/>
            <a:ext cx="703263" cy="3778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1AE43B51-395A-F786-943E-A65011B08342}"/>
              </a:ext>
            </a:extLst>
          </p:cNvPr>
          <p:cNvCxnSpPr>
            <a:stCxn id="11" idx="5"/>
            <a:endCxn id="17" idx="2"/>
          </p:cNvCxnSpPr>
          <p:nvPr/>
        </p:nvCxnSpPr>
        <p:spPr>
          <a:xfrm>
            <a:off x="1397000" y="5422900"/>
            <a:ext cx="684213" cy="2825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FA0E5593-0038-B31C-EAAF-87C0F38F0A6C}"/>
              </a:ext>
            </a:extLst>
          </p:cNvPr>
          <p:cNvCxnSpPr>
            <a:stCxn id="12" idx="7"/>
            <a:endCxn id="18" idx="1"/>
          </p:cNvCxnSpPr>
          <p:nvPr/>
        </p:nvCxnSpPr>
        <p:spPr>
          <a:xfrm>
            <a:off x="2466975" y="2857500"/>
            <a:ext cx="635000" cy="4349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55C569B0-D743-454C-2A30-E14510D67D71}"/>
              </a:ext>
            </a:extLst>
          </p:cNvPr>
          <p:cNvCxnSpPr>
            <a:stCxn id="12" idx="6"/>
            <a:endCxn id="20" idx="1"/>
          </p:cNvCxnSpPr>
          <p:nvPr/>
        </p:nvCxnSpPr>
        <p:spPr>
          <a:xfrm>
            <a:off x="2530475" y="3011488"/>
            <a:ext cx="571500" cy="11906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A5E14949-E03C-1FBD-441D-C16D9F7CE249}"/>
              </a:ext>
            </a:extLst>
          </p:cNvPr>
          <p:cNvCxnSpPr>
            <a:stCxn id="12" idx="5"/>
            <a:endCxn id="19" idx="1"/>
          </p:cNvCxnSpPr>
          <p:nvPr/>
        </p:nvCxnSpPr>
        <p:spPr>
          <a:xfrm>
            <a:off x="2466975" y="3167063"/>
            <a:ext cx="635000" cy="19446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9AD5EACE-BDC5-27C7-1436-2594771B6643}"/>
              </a:ext>
            </a:extLst>
          </p:cNvPr>
          <p:cNvCxnSpPr>
            <a:stCxn id="14" idx="7"/>
            <a:endCxn id="18" idx="2"/>
          </p:cNvCxnSpPr>
          <p:nvPr/>
        </p:nvCxnSpPr>
        <p:spPr>
          <a:xfrm flipV="1">
            <a:off x="2447925" y="3448050"/>
            <a:ext cx="592138" cy="2190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B482C926-7D2A-CB24-EA63-96667313E762}"/>
              </a:ext>
            </a:extLst>
          </p:cNvPr>
          <p:cNvCxnSpPr>
            <a:stCxn id="14" idx="6"/>
            <a:endCxn id="20" idx="2"/>
          </p:cNvCxnSpPr>
          <p:nvPr/>
        </p:nvCxnSpPr>
        <p:spPr>
          <a:xfrm>
            <a:off x="2509838" y="3822700"/>
            <a:ext cx="530225" cy="5349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E4560B0F-034C-3F58-ED4B-78B94A07FBBB}"/>
              </a:ext>
            </a:extLst>
          </p:cNvPr>
          <p:cNvCxnSpPr>
            <a:stCxn id="14" idx="5"/>
            <a:endCxn id="19" idx="1"/>
          </p:cNvCxnSpPr>
          <p:nvPr/>
        </p:nvCxnSpPr>
        <p:spPr>
          <a:xfrm>
            <a:off x="2447925" y="3978275"/>
            <a:ext cx="654050" cy="11334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E8D96335-B88D-486D-EB37-D905661931BD}"/>
              </a:ext>
            </a:extLst>
          </p:cNvPr>
          <p:cNvCxnSpPr>
            <a:stCxn id="15" idx="7"/>
            <a:endCxn id="18" idx="3"/>
          </p:cNvCxnSpPr>
          <p:nvPr/>
        </p:nvCxnSpPr>
        <p:spPr>
          <a:xfrm flipV="1">
            <a:off x="2466975" y="3602038"/>
            <a:ext cx="635000" cy="9779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4876CB2F-1FCA-2E22-3781-6558628D8BCB}"/>
              </a:ext>
            </a:extLst>
          </p:cNvPr>
          <p:cNvCxnSpPr>
            <a:stCxn id="15" idx="6"/>
            <a:endCxn id="20" idx="2"/>
          </p:cNvCxnSpPr>
          <p:nvPr/>
        </p:nvCxnSpPr>
        <p:spPr>
          <a:xfrm flipV="1">
            <a:off x="2530475" y="4357688"/>
            <a:ext cx="509588" cy="3762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68A0B861-1557-BE49-5E86-C559E2BA469C}"/>
              </a:ext>
            </a:extLst>
          </p:cNvPr>
          <p:cNvCxnSpPr>
            <a:stCxn id="15" idx="5"/>
            <a:endCxn id="19" idx="2"/>
          </p:cNvCxnSpPr>
          <p:nvPr/>
        </p:nvCxnSpPr>
        <p:spPr>
          <a:xfrm>
            <a:off x="2466975" y="4889500"/>
            <a:ext cx="573088" cy="3778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5E47E98B-0CB7-688A-FDC6-CD958EE99492}"/>
              </a:ext>
            </a:extLst>
          </p:cNvPr>
          <p:cNvCxnSpPr>
            <a:stCxn id="17" idx="7"/>
            <a:endCxn id="18" idx="3"/>
          </p:cNvCxnSpPr>
          <p:nvPr/>
        </p:nvCxnSpPr>
        <p:spPr>
          <a:xfrm flipV="1">
            <a:off x="2447925" y="3602038"/>
            <a:ext cx="654050" cy="19494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B7502A79-5E14-BF1D-FBB2-78C3FF896E85}"/>
              </a:ext>
            </a:extLst>
          </p:cNvPr>
          <p:cNvCxnSpPr>
            <a:stCxn id="17" idx="6"/>
            <a:endCxn id="20" idx="3"/>
          </p:cNvCxnSpPr>
          <p:nvPr/>
        </p:nvCxnSpPr>
        <p:spPr>
          <a:xfrm flipV="1">
            <a:off x="2509838" y="4511675"/>
            <a:ext cx="592137" cy="1193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6AD2CFE8-2904-8120-B203-578C5F3C5FDC}"/>
              </a:ext>
            </a:extLst>
          </p:cNvPr>
          <p:cNvCxnSpPr>
            <a:stCxn id="17" idx="5"/>
            <a:endCxn id="19" idx="3"/>
          </p:cNvCxnSpPr>
          <p:nvPr/>
        </p:nvCxnSpPr>
        <p:spPr>
          <a:xfrm flipV="1">
            <a:off x="2447925" y="5422900"/>
            <a:ext cx="654050" cy="4381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2B103698-CC9E-FD65-F1DF-658ABB4F0B1B}"/>
              </a:ext>
            </a:extLst>
          </p:cNvPr>
          <p:cNvCxnSpPr>
            <a:stCxn id="18" idx="7"/>
            <a:endCxn id="21" idx="2"/>
          </p:cNvCxnSpPr>
          <p:nvPr/>
        </p:nvCxnSpPr>
        <p:spPr>
          <a:xfrm flipV="1">
            <a:off x="3406775" y="3101975"/>
            <a:ext cx="703263" cy="1905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48F9ACFA-42AD-8D8E-61C6-8289D96268F9}"/>
              </a:ext>
            </a:extLst>
          </p:cNvPr>
          <p:cNvCxnSpPr>
            <a:stCxn id="18" idx="6"/>
            <a:endCxn id="22" idx="1"/>
          </p:cNvCxnSpPr>
          <p:nvPr/>
        </p:nvCxnSpPr>
        <p:spPr>
          <a:xfrm>
            <a:off x="3468688" y="3448050"/>
            <a:ext cx="684212" cy="3095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238F019C-E28F-470F-B87C-8CD453AF4EEA}"/>
              </a:ext>
            </a:extLst>
          </p:cNvPr>
          <p:cNvCxnSpPr>
            <a:stCxn id="18" idx="6"/>
            <a:endCxn id="23" idx="1"/>
          </p:cNvCxnSpPr>
          <p:nvPr/>
        </p:nvCxnSpPr>
        <p:spPr>
          <a:xfrm>
            <a:off x="3468688" y="3448050"/>
            <a:ext cx="704850" cy="12207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F9E19415-B24F-1E0D-84B9-CE2403D69D86}"/>
              </a:ext>
            </a:extLst>
          </p:cNvPr>
          <p:cNvCxnSpPr>
            <a:stCxn id="18" idx="5"/>
            <a:endCxn id="24" idx="1"/>
          </p:cNvCxnSpPr>
          <p:nvPr/>
        </p:nvCxnSpPr>
        <p:spPr>
          <a:xfrm>
            <a:off x="3406775" y="3602038"/>
            <a:ext cx="746125" cy="20383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F38FB789-F35B-C63C-1CDD-964896044131}"/>
              </a:ext>
            </a:extLst>
          </p:cNvPr>
          <p:cNvCxnSpPr>
            <a:stCxn id="20" idx="7"/>
            <a:endCxn id="21" idx="3"/>
          </p:cNvCxnSpPr>
          <p:nvPr/>
        </p:nvCxnSpPr>
        <p:spPr>
          <a:xfrm flipV="1">
            <a:off x="3406775" y="3257550"/>
            <a:ext cx="766763" cy="9445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0E7C24ED-7A65-BC2E-22D0-093734C06FAA}"/>
              </a:ext>
            </a:extLst>
          </p:cNvPr>
          <p:cNvCxnSpPr>
            <a:stCxn id="20" idx="6"/>
            <a:endCxn id="22" idx="2"/>
          </p:cNvCxnSpPr>
          <p:nvPr/>
        </p:nvCxnSpPr>
        <p:spPr>
          <a:xfrm flipV="1">
            <a:off x="3468688" y="3913188"/>
            <a:ext cx="620712" cy="4445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BC99BB1E-3725-96DD-A44B-EB8FB0D46C71}"/>
              </a:ext>
            </a:extLst>
          </p:cNvPr>
          <p:cNvCxnSpPr>
            <a:stCxn id="20" idx="6"/>
            <a:endCxn id="23" idx="2"/>
          </p:cNvCxnSpPr>
          <p:nvPr/>
        </p:nvCxnSpPr>
        <p:spPr>
          <a:xfrm>
            <a:off x="3468688" y="4357688"/>
            <a:ext cx="641350" cy="4667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D538DDDA-9AF1-60ED-C196-C47D506B1DBD}"/>
              </a:ext>
            </a:extLst>
          </p:cNvPr>
          <p:cNvCxnSpPr>
            <a:stCxn id="20" idx="5"/>
            <a:endCxn id="24" idx="2"/>
          </p:cNvCxnSpPr>
          <p:nvPr/>
        </p:nvCxnSpPr>
        <p:spPr>
          <a:xfrm>
            <a:off x="3406775" y="4511675"/>
            <a:ext cx="682625" cy="12842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75A8BED6-4571-A7C1-66E0-874A4C08E225}"/>
              </a:ext>
            </a:extLst>
          </p:cNvPr>
          <p:cNvCxnSpPr>
            <a:stCxn id="19" idx="7"/>
            <a:endCxn id="21" idx="3"/>
          </p:cNvCxnSpPr>
          <p:nvPr/>
        </p:nvCxnSpPr>
        <p:spPr>
          <a:xfrm flipV="1">
            <a:off x="3406775" y="3257550"/>
            <a:ext cx="766763" cy="1854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ECCDBAC9-144F-B902-B63A-2B0EC6629A56}"/>
              </a:ext>
            </a:extLst>
          </p:cNvPr>
          <p:cNvCxnSpPr>
            <a:stCxn id="19" idx="6"/>
            <a:endCxn id="22" idx="3"/>
          </p:cNvCxnSpPr>
          <p:nvPr/>
        </p:nvCxnSpPr>
        <p:spPr>
          <a:xfrm flipV="1">
            <a:off x="3468688" y="4067175"/>
            <a:ext cx="684212" cy="12001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C256006C-8E95-531A-E2CA-2474D0B78284}"/>
              </a:ext>
            </a:extLst>
          </p:cNvPr>
          <p:cNvCxnSpPr>
            <a:stCxn id="19" idx="5"/>
            <a:endCxn id="24" idx="3"/>
          </p:cNvCxnSpPr>
          <p:nvPr/>
        </p:nvCxnSpPr>
        <p:spPr>
          <a:xfrm>
            <a:off x="3406775" y="5422900"/>
            <a:ext cx="746125" cy="5286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34F05E58-3674-53C6-71CD-D4E612F01B5A}"/>
              </a:ext>
            </a:extLst>
          </p:cNvPr>
          <p:cNvCxnSpPr>
            <a:stCxn id="19" idx="6"/>
            <a:endCxn id="23" idx="3"/>
          </p:cNvCxnSpPr>
          <p:nvPr/>
        </p:nvCxnSpPr>
        <p:spPr>
          <a:xfrm flipV="1">
            <a:off x="3468688" y="4979988"/>
            <a:ext cx="704850" cy="2873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F68C6456-FD58-2E63-D2CD-648A86D17CC6}"/>
              </a:ext>
            </a:extLst>
          </p:cNvPr>
          <p:cNvCxnSpPr>
            <a:stCxn id="21" idx="6"/>
            <a:endCxn id="16" idx="1"/>
          </p:cNvCxnSpPr>
          <p:nvPr/>
        </p:nvCxnSpPr>
        <p:spPr>
          <a:xfrm>
            <a:off x="4540250" y="3101975"/>
            <a:ext cx="687388" cy="6286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EBB0878E-2A8D-CAA8-51C5-DF1A7232D9B6}"/>
              </a:ext>
            </a:extLst>
          </p:cNvPr>
          <p:cNvCxnSpPr>
            <a:stCxn id="21" idx="5"/>
            <a:endCxn id="25" idx="1"/>
          </p:cNvCxnSpPr>
          <p:nvPr/>
        </p:nvCxnSpPr>
        <p:spPr>
          <a:xfrm>
            <a:off x="4476750" y="3257550"/>
            <a:ext cx="773113" cy="13827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FC854E71-C5E3-EFAE-5589-E1B7C54663AA}"/>
              </a:ext>
            </a:extLst>
          </p:cNvPr>
          <p:cNvCxnSpPr>
            <a:stCxn id="22" idx="6"/>
            <a:endCxn id="16" idx="2"/>
          </p:cNvCxnSpPr>
          <p:nvPr/>
        </p:nvCxnSpPr>
        <p:spPr>
          <a:xfrm flipV="1">
            <a:off x="4519613" y="3886200"/>
            <a:ext cx="646112" cy="269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41FB4E43-EDA1-507A-4C40-7C4925ABF7E9}"/>
              </a:ext>
            </a:extLst>
          </p:cNvPr>
          <p:cNvCxnSpPr>
            <a:stCxn id="22" idx="5"/>
            <a:endCxn id="25" idx="2"/>
          </p:cNvCxnSpPr>
          <p:nvPr/>
        </p:nvCxnSpPr>
        <p:spPr>
          <a:xfrm>
            <a:off x="4456113" y="4067175"/>
            <a:ext cx="730250" cy="7286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DECBE029-269F-88F1-7FE6-98342FF4BDEF}"/>
              </a:ext>
            </a:extLst>
          </p:cNvPr>
          <p:cNvCxnSpPr>
            <a:stCxn id="23" idx="7"/>
            <a:endCxn id="16" idx="2"/>
          </p:cNvCxnSpPr>
          <p:nvPr/>
        </p:nvCxnSpPr>
        <p:spPr>
          <a:xfrm flipV="1">
            <a:off x="4476750" y="3886200"/>
            <a:ext cx="688975" cy="7826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3C8B2E34-B387-5493-20F6-25370DAB78D6}"/>
              </a:ext>
            </a:extLst>
          </p:cNvPr>
          <p:cNvCxnSpPr>
            <a:stCxn id="23" idx="6"/>
          </p:cNvCxnSpPr>
          <p:nvPr/>
        </p:nvCxnSpPr>
        <p:spPr>
          <a:xfrm>
            <a:off x="4540250" y="4824413"/>
            <a:ext cx="5842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9DFA77F4-23BA-FCA4-2EED-A272638A4321}"/>
              </a:ext>
            </a:extLst>
          </p:cNvPr>
          <p:cNvCxnSpPr>
            <a:stCxn id="24" idx="7"/>
            <a:endCxn id="16" idx="3"/>
          </p:cNvCxnSpPr>
          <p:nvPr/>
        </p:nvCxnSpPr>
        <p:spPr>
          <a:xfrm flipV="1">
            <a:off x="4456113" y="4041775"/>
            <a:ext cx="771525" cy="15986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9C66FAAF-F8D5-3052-3456-1B7ADA64AE5D}"/>
              </a:ext>
            </a:extLst>
          </p:cNvPr>
          <p:cNvCxnSpPr>
            <a:stCxn id="24" idx="6"/>
            <a:endCxn id="25" idx="3"/>
          </p:cNvCxnSpPr>
          <p:nvPr/>
        </p:nvCxnSpPr>
        <p:spPr>
          <a:xfrm flipV="1">
            <a:off x="4519613" y="4951413"/>
            <a:ext cx="730250" cy="8445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4BDAE193-323D-2FC6-E477-9E32257E2D8D}"/>
              </a:ext>
            </a:extLst>
          </p:cNvPr>
          <p:cNvCxnSpPr>
            <a:stCxn id="16" idx="6"/>
          </p:cNvCxnSpPr>
          <p:nvPr/>
        </p:nvCxnSpPr>
        <p:spPr>
          <a:xfrm>
            <a:off x="5594350" y="3886200"/>
            <a:ext cx="271463" cy="1111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195AB716-1B75-4D74-B37D-EB919A3D4CA4}"/>
              </a:ext>
            </a:extLst>
          </p:cNvPr>
          <p:cNvCxnSpPr/>
          <p:nvPr/>
        </p:nvCxnSpPr>
        <p:spPr>
          <a:xfrm>
            <a:off x="5608638" y="4784725"/>
            <a:ext cx="271462" cy="1111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D259FF86-E291-4431-0D84-322529422BD1}"/>
              </a:ext>
            </a:extLst>
          </p:cNvPr>
          <p:cNvSpPr txBox="1"/>
          <p:nvPr/>
        </p:nvSpPr>
        <p:spPr>
          <a:xfrm>
            <a:off x="709550" y="5947292"/>
            <a:ext cx="609771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Number of trainable parameters = </a:t>
            </a:r>
          </a:p>
          <a:p>
            <a:r>
              <a:rPr lang="en-US" dirty="0"/>
              <a:t>            3*4        +      4*3    +    3*4       +     4* 2     =  44 </a:t>
            </a:r>
          </a:p>
          <a:p>
            <a:r>
              <a:rPr lang="en-US" dirty="0"/>
              <a:t> If there are biases those also should be added to this number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AB7F1664-367A-3180-E014-31DF72A6DD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7840" y="4725058"/>
            <a:ext cx="5948423" cy="213294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A7BFC21-E48B-1E33-287B-EDF7CAAAC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Neural Network vs Single Neuron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B18314-C631-1CD3-49F1-A7B40F0A2E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15115"/>
            <a:ext cx="10515600" cy="4351338"/>
          </a:xfrm>
        </p:spPr>
        <p:txBody>
          <a:bodyPr/>
          <a:lstStyle/>
          <a:p>
            <a:r>
              <a:rPr lang="en-US" sz="2600" dirty="0"/>
              <a:t>In single Neuron we just need to optimize weights and biases of a </a:t>
            </a:r>
            <a:r>
              <a:rPr lang="en-US" sz="2600" dirty="0">
                <a:solidFill>
                  <a:srgbClr val="C00000"/>
                </a:solidFill>
              </a:rPr>
              <a:t>single neuron</a:t>
            </a:r>
          </a:p>
          <a:p>
            <a:endParaRPr lang="en-US" sz="2600" dirty="0"/>
          </a:p>
          <a:p>
            <a:endParaRPr lang="en-US" sz="2600" dirty="0"/>
          </a:p>
          <a:p>
            <a:pPr marL="0" indent="0">
              <a:buNone/>
            </a:pPr>
            <a:endParaRPr lang="en-US" sz="2600" dirty="0"/>
          </a:p>
          <a:p>
            <a:r>
              <a:rPr lang="en-US" sz="2600" dirty="0"/>
              <a:t>In neural network we need to optimize weights and biases of neurons in </a:t>
            </a:r>
            <a:r>
              <a:rPr lang="en-US" sz="2600" dirty="0">
                <a:solidFill>
                  <a:srgbClr val="C00000"/>
                </a:solidFill>
              </a:rPr>
              <a:t>several levels, </a:t>
            </a:r>
            <a:r>
              <a:rPr lang="en-US" sz="2600" dirty="0"/>
              <a:t>and each level depends on the output of the </a:t>
            </a:r>
            <a:r>
              <a:rPr lang="en-US" sz="2600" dirty="0">
                <a:solidFill>
                  <a:srgbClr val="C00000"/>
                </a:solidFill>
              </a:rPr>
              <a:t>previous level.</a:t>
            </a:r>
            <a:endParaRPr lang="en-US" sz="2600" dirty="0"/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F7F2DE0-D00A-DC95-92A2-8713F2D45E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625" y="2270547"/>
            <a:ext cx="6792273" cy="1457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17639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Title 1">
            <a:extLst>
              <a:ext uri="{FF2B5EF4-FFF2-40B4-BE49-F238E27FC236}">
                <a16:creationId xmlns:a16="http://schemas.microsoft.com/office/drawing/2014/main" id="{595F163A-475B-FBF5-CF10-85ED0EE81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en-US" altLang="en-US" dirty="0"/>
              <a:t>Backward Propagation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DA5CD0-F8FA-2641-7265-F7A1991262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319345" cy="4616450"/>
          </a:xfrm>
        </p:spPr>
        <p:txBody>
          <a:bodyPr rtlCol="0">
            <a:normAutofit lnSpcReduction="1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2400" dirty="0"/>
              <a:t>The goal of backpropagation is to </a:t>
            </a:r>
            <a:r>
              <a:rPr lang="en-US" sz="2400" dirty="0">
                <a:solidFill>
                  <a:srgbClr val="C00000"/>
                </a:solidFill>
              </a:rPr>
              <a:t>optimize</a:t>
            </a:r>
            <a:r>
              <a:rPr lang="en-US" sz="2400" dirty="0"/>
              <a:t> the </a:t>
            </a:r>
            <a:r>
              <a:rPr lang="en-US" sz="2400" dirty="0">
                <a:solidFill>
                  <a:srgbClr val="C00000"/>
                </a:solidFill>
              </a:rPr>
              <a:t>weights</a:t>
            </a:r>
            <a:r>
              <a:rPr lang="en-US" sz="2400" dirty="0"/>
              <a:t> in a way that generates outputs</a:t>
            </a:r>
            <a:r>
              <a:rPr lang="en-US" sz="2400" dirty="0">
                <a:solidFill>
                  <a:srgbClr val="C00000"/>
                </a:solidFill>
              </a:rPr>
              <a:t> close to target </a:t>
            </a:r>
            <a:r>
              <a:rPr lang="en-US" sz="2400" dirty="0"/>
              <a:t>outputs.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 sz="2400" dirty="0"/>
              <a:t>To optimize the output, we need to adjust corresponding </a:t>
            </a:r>
            <a:r>
              <a:rPr lang="en-US" sz="2400" dirty="0">
                <a:solidFill>
                  <a:srgbClr val="C00000"/>
                </a:solidFill>
              </a:rPr>
              <a:t>weights also output from the last layer</a:t>
            </a:r>
            <a:r>
              <a:rPr lang="en-US" sz="2400" dirty="0"/>
              <a:t>.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 sz="2400" dirty="0"/>
              <a:t>To adjust the output from last layer we need to adjust corresponding </a:t>
            </a:r>
            <a:r>
              <a:rPr lang="en-US" sz="2400" dirty="0">
                <a:solidFill>
                  <a:srgbClr val="C00000"/>
                </a:solidFill>
              </a:rPr>
              <a:t>weights also output from the previous layer</a:t>
            </a:r>
            <a:r>
              <a:rPr lang="en-US" sz="2400" dirty="0"/>
              <a:t>, and so on ….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 sz="2400" dirty="0"/>
              <a:t>So, the method that was suggested was to take the errors at the output layer and proportionally </a:t>
            </a:r>
            <a:r>
              <a:rPr lang="en-US" sz="2400" dirty="0">
                <a:solidFill>
                  <a:srgbClr val="C00000"/>
                </a:solidFill>
              </a:rPr>
              <a:t>propagate</a:t>
            </a:r>
            <a:r>
              <a:rPr lang="en-US" sz="2400" dirty="0"/>
              <a:t> them </a:t>
            </a:r>
            <a:r>
              <a:rPr lang="en-US" sz="2400" dirty="0">
                <a:solidFill>
                  <a:srgbClr val="C00000"/>
                </a:solidFill>
              </a:rPr>
              <a:t>backwards</a:t>
            </a:r>
            <a:r>
              <a:rPr lang="en-US" sz="2400" dirty="0"/>
              <a:t> to the hidden layer.</a:t>
            </a:r>
          </a:p>
          <a:p>
            <a:pPr eaLnBrk="1" fontAlgn="auto" hangingPunct="1">
              <a:spcAft>
                <a:spcPts val="0"/>
              </a:spcAft>
              <a:defRPr/>
            </a:pPr>
            <a:endParaRPr lang="en-US" sz="2400" dirty="0"/>
          </a:p>
          <a:p>
            <a:pPr eaLnBrk="1" fontAlgn="auto" hangingPunct="1">
              <a:spcAft>
                <a:spcPts val="0"/>
              </a:spcAft>
              <a:defRPr/>
            </a:pPr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B712F3-EE3A-0274-603F-7F178689C9EE}"/>
              </a:ext>
            </a:extLst>
          </p:cNvPr>
          <p:cNvSpPr txBox="1"/>
          <p:nvPr/>
        </p:nvSpPr>
        <p:spPr>
          <a:xfrm>
            <a:off x="7248300" y="1934905"/>
            <a:ext cx="485294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1800" dirty="0"/>
              <a:t>Backpropagation </a:t>
            </a:r>
            <a:r>
              <a:rPr lang="en-US" sz="1800" dirty="0">
                <a:solidFill>
                  <a:srgbClr val="C00000"/>
                </a:solidFill>
              </a:rPr>
              <a:t>accelerate</a:t>
            </a:r>
            <a:r>
              <a:rPr lang="en-US" sz="1800" dirty="0"/>
              <a:t> </a:t>
            </a:r>
            <a:r>
              <a:rPr lang="en-US" sz="1800" dirty="0">
                <a:solidFill>
                  <a:srgbClr val="C00000"/>
                </a:solidFill>
              </a:rPr>
              <a:t>calculation</a:t>
            </a:r>
            <a:r>
              <a:rPr lang="en-US" sz="1800" dirty="0"/>
              <a:t> of gradient decent efficiently by </a:t>
            </a:r>
            <a:r>
              <a:rPr lang="en-US" sz="1800" dirty="0">
                <a:solidFill>
                  <a:srgbClr val="C00000"/>
                </a:solidFill>
              </a:rPr>
              <a:t>reusing calculations </a:t>
            </a:r>
            <a:r>
              <a:rPr lang="en-US" sz="1800" dirty="0"/>
              <a:t>using</a:t>
            </a:r>
            <a:r>
              <a:rPr lang="en-US" sz="1800" dirty="0">
                <a:solidFill>
                  <a:srgbClr val="C00000"/>
                </a:solidFill>
              </a:rPr>
              <a:t> chain rule</a:t>
            </a:r>
            <a:r>
              <a:rPr lang="en-US" sz="1800" dirty="0"/>
              <a:t>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EE7A2B-5B1E-B2F0-6B8D-26474556FD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2676" y="2985725"/>
            <a:ext cx="2997108" cy="7409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3F590B2-4855-B0AF-4BA2-1A1E43173E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9050" y="3948396"/>
            <a:ext cx="4982797" cy="2506054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diagram of a network&#10;&#10;AI-generated content may be incorrect.">
            <a:extLst>
              <a:ext uri="{FF2B5EF4-FFF2-40B4-BE49-F238E27FC236}">
                <a16:creationId xmlns:a16="http://schemas.microsoft.com/office/drawing/2014/main" id="{9D4EF42D-06A4-7BBD-163C-99C0724058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5174" y="2580640"/>
            <a:ext cx="2706825" cy="190053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20487E-8930-C7C7-E936-C357D0616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Programming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25C27F-5F0F-8C79-FB7C-DCD132E7A5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2105" y="1600172"/>
            <a:ext cx="10979687" cy="4989814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Dynamic programing turns problems that are </a:t>
            </a:r>
            <a:r>
              <a:rPr lang="en-US" dirty="0">
                <a:solidFill>
                  <a:srgbClr val="C00000"/>
                </a:solidFill>
              </a:rPr>
              <a:t>intractable</a:t>
            </a:r>
            <a:r>
              <a:rPr lang="en-US" dirty="0"/>
              <a:t> into problems that are </a:t>
            </a:r>
            <a:r>
              <a:rPr lang="en-US" dirty="0">
                <a:solidFill>
                  <a:srgbClr val="C00000"/>
                </a:solidFill>
              </a:rPr>
              <a:t>efficiently</a:t>
            </a:r>
            <a:r>
              <a:rPr lang="en-US" dirty="0"/>
              <a:t> solvable: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Breaking tasks into </a:t>
            </a:r>
            <a:r>
              <a:rPr lang="en-US" dirty="0">
                <a:solidFill>
                  <a:srgbClr val="C00000"/>
                </a:solidFill>
              </a:rPr>
              <a:t>overlapping subtasks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Storing results of subtasks to </a:t>
            </a:r>
            <a:r>
              <a:rPr lang="en-US" dirty="0">
                <a:solidFill>
                  <a:srgbClr val="C00000"/>
                </a:solidFill>
              </a:rPr>
              <a:t>avoid recomputing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Handling the task efficiently using the </a:t>
            </a:r>
            <a:r>
              <a:rPr lang="en-US" dirty="0">
                <a:solidFill>
                  <a:srgbClr val="C00000"/>
                </a:solidFill>
              </a:rPr>
              <a:t>results of the subtasks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Backpropagation</a:t>
            </a:r>
            <a:r>
              <a:rPr lang="en-US" dirty="0"/>
              <a:t>:</a:t>
            </a:r>
          </a:p>
          <a:p>
            <a:r>
              <a:rPr lang="en-US" dirty="0"/>
              <a:t>Starts calculation of derivatives from the </a:t>
            </a:r>
            <a:r>
              <a:rPr lang="en-US" dirty="0">
                <a:solidFill>
                  <a:srgbClr val="C00000"/>
                </a:solidFill>
              </a:rPr>
              <a:t>output layer</a:t>
            </a:r>
          </a:p>
          <a:p>
            <a:r>
              <a:rPr lang="en-US" dirty="0"/>
              <a:t>Compute derivatives of each layer using the </a:t>
            </a:r>
            <a:r>
              <a:rPr lang="en-US" dirty="0">
                <a:solidFill>
                  <a:srgbClr val="C00000"/>
                </a:solidFill>
              </a:rPr>
              <a:t>chain rule</a:t>
            </a:r>
          </a:p>
          <a:p>
            <a:r>
              <a:rPr lang="en-US" dirty="0"/>
              <a:t>Chain rule uses the derivatives of </a:t>
            </a:r>
            <a:r>
              <a:rPr lang="en-US" dirty="0">
                <a:solidFill>
                  <a:srgbClr val="C00000"/>
                </a:solidFill>
              </a:rPr>
              <a:t>next layers </a:t>
            </a:r>
            <a:r>
              <a:rPr lang="en-US" dirty="0"/>
              <a:t>(closer to output) </a:t>
            </a:r>
          </a:p>
          <a:p>
            <a:r>
              <a:rPr lang="en-US" dirty="0"/>
              <a:t>These derivatives were already calculated in </a:t>
            </a:r>
            <a:r>
              <a:rPr lang="en-US" dirty="0">
                <a:solidFill>
                  <a:srgbClr val="C00000"/>
                </a:solidFill>
              </a:rPr>
              <a:t>previous steps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b="1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3F2B0D-CD29-14C6-AFC2-83EFCF6C9A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0805" y="4516877"/>
            <a:ext cx="2997108" cy="7409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5DA6D7B-777F-4249-6F9C-201535B887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52589" y="5554823"/>
            <a:ext cx="2129203" cy="1070864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67F96D3D-11CB-548C-5569-19B9B7448359}"/>
              </a:ext>
            </a:extLst>
          </p:cNvPr>
          <p:cNvSpPr/>
          <p:nvPr/>
        </p:nvSpPr>
        <p:spPr>
          <a:xfrm>
            <a:off x="9852589" y="4576312"/>
            <a:ext cx="825571" cy="721976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752930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9FF9A7-3A14-667D-8C23-6D8F3761EF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104" y="365125"/>
            <a:ext cx="10515600" cy="1325563"/>
          </a:xfrm>
        </p:spPr>
        <p:txBody>
          <a:bodyPr/>
          <a:lstStyle/>
          <a:p>
            <a:r>
              <a:rPr lang="en-US" dirty="0"/>
              <a:t>Deep NN vs Shallow NN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546B8D41-DC16-A939-CAAF-9F3738973E60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74296" y="1220619"/>
            <a:ext cx="11106216" cy="3908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indent="0" eaLnBrk="0" hangingPunct="0">
              <a:lnSpc>
                <a:spcPct val="100000"/>
              </a:lnSpc>
              <a:spcBef>
                <a:spcPct val="0"/>
              </a:spcBef>
              <a:buNone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Efficiency</a:t>
            </a: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 </a:t>
            </a:r>
          </a:p>
          <a:p>
            <a:pPr eaLnBrk="0" hangingPunct="0">
              <a:lnSpc>
                <a:spcPct val="100000"/>
              </a:lnSpc>
              <a:spcBef>
                <a:spcPct val="0"/>
              </a:spcBef>
            </a:pP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A neural network with </a:t>
            </a: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</a:rPr>
              <a:t>two hidden </a:t>
            </a: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layer can approximate </a:t>
            </a: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</a:rPr>
              <a:t>any function</a:t>
            </a: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but it may require an exponentially </a:t>
            </a: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</a:rPr>
              <a:t>large number of neurons </a:t>
            </a: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to represent </a:t>
            </a: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</a:rPr>
              <a:t>complex</a:t>
            </a: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functions on </a:t>
            </a: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</a:rPr>
              <a:t>high-dimensiona</a:t>
            </a: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l data</a:t>
            </a:r>
            <a:r>
              <a:rPr lang="en-US" altLang="en-US" sz="2000" dirty="0"/>
              <a:t>. </a:t>
            </a:r>
          </a:p>
          <a:p>
            <a:pPr eaLnBrk="0" hangingPunct="0">
              <a:lnSpc>
                <a:spcPct val="100000"/>
              </a:lnSpc>
              <a:spcBef>
                <a:spcPct val="0"/>
              </a:spcBef>
            </a:pP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</a:rPr>
              <a:t>Deep</a:t>
            </a: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networks can represent complex functions more efficiently</a:t>
            </a:r>
            <a:r>
              <a:rPr lang="en-US" altLang="en-US" sz="2000" dirty="0"/>
              <a:t> by</a:t>
            </a: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</a:rPr>
              <a:t>stacking layers</a:t>
            </a: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sz="2000" dirty="0"/>
          </a:p>
          <a:p>
            <a:pPr marL="0" indent="0" eaLnBrk="0" hangingPunct="0">
              <a:lnSpc>
                <a:spcPct val="100000"/>
              </a:lnSpc>
              <a:spcBef>
                <a:spcPct val="0"/>
              </a:spcBef>
              <a:buNone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Hierarchical Feature Learning</a:t>
            </a: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 </a:t>
            </a:r>
          </a:p>
          <a:p>
            <a:pPr eaLnBrk="0" hangingPunct="0">
              <a:lnSpc>
                <a:spcPct val="100000"/>
              </a:lnSpc>
              <a:spcBef>
                <a:spcPct val="0"/>
              </a:spcBef>
            </a:pP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Each layer in a deep network learns </a:t>
            </a: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</a:rPr>
              <a:t>more complex </a:t>
            </a: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features by </a:t>
            </a: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</a:rPr>
              <a:t>combining features </a:t>
            </a: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from the </a:t>
            </a:r>
            <a:r>
              <a:rPr kumimoji="0" lang="en-US" altLang="en-US" sz="2000" i="0" u="none" strike="noStrike" cap="none" normalizeH="0" baseline="0" dirty="0">
                <a:ln>
                  <a:noFill/>
                </a:ln>
                <a:effectLst/>
              </a:rPr>
              <a:t>last layer</a:t>
            </a: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.</a:t>
            </a:r>
          </a:p>
          <a:p>
            <a:pPr eaLnBrk="0" hangingPunct="0">
              <a:lnSpc>
                <a:spcPct val="100000"/>
              </a:lnSpc>
              <a:spcBef>
                <a:spcPct val="0"/>
              </a:spcBef>
            </a:pPr>
            <a:endParaRPr kumimoji="0" lang="en-US" altLang="en-US" sz="2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indent="0" eaLnBrk="0" hangingPunct="0">
              <a:lnSpc>
                <a:spcPct val="100000"/>
              </a:lnSpc>
              <a:spcBef>
                <a:spcPct val="0"/>
              </a:spcBef>
              <a:buNone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Ease of Training in Backpropagation</a:t>
            </a: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 </a:t>
            </a:r>
          </a:p>
          <a:p>
            <a:pPr eaLnBrk="0" hangingPunct="0">
              <a:lnSpc>
                <a:spcPct val="100000"/>
              </a:lnSpc>
              <a:spcBef>
                <a:spcPct val="0"/>
              </a:spcBef>
            </a:pP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In deep NN, each layer uses calculations of gradients from subsequent layers through the </a:t>
            </a: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</a:rPr>
              <a:t>chain rule</a:t>
            </a: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.</a:t>
            </a:r>
          </a:p>
          <a:p>
            <a:pPr eaLnBrk="0" hangingPunct="0">
              <a:lnSpc>
                <a:spcPct val="100000"/>
              </a:lnSpc>
              <a:spcBef>
                <a:spcPct val="0"/>
              </a:spcBef>
            </a:pP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Training a shallow network with a </a:t>
            </a: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</a:rPr>
              <a:t>large number of neurons </a:t>
            </a: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can be challenging (minimizing loss in </a:t>
            </a:r>
            <a:r>
              <a:rPr lang="en-US" sz="2000" dirty="0">
                <a:solidFill>
                  <a:srgbClr val="C00000"/>
                </a:solidFill>
              </a:rPr>
              <a:t>high-dimensional</a:t>
            </a:r>
            <a:r>
              <a:rPr lang="en-US" sz="2000" dirty="0"/>
              <a:t> space</a:t>
            </a:r>
            <a:r>
              <a:rPr lang="en-US" altLang="en-US" sz="2000" dirty="0"/>
              <a:t> is challenging)</a:t>
            </a:r>
            <a:endParaRPr kumimoji="0" lang="en-US" altLang="en-US" sz="2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907F343-01B3-6C3F-8B5A-7E92D58547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4831" y="4874908"/>
            <a:ext cx="3449329" cy="1840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08211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A8C1807-1D7E-6F26-6293-2C3BAE2663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6221" y="4616998"/>
            <a:ext cx="4753139" cy="22410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EF7374D-B0CB-2C09-DCE9-CC82541E1D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2055" y="2126470"/>
            <a:ext cx="5079945" cy="19442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19E1424-BC5C-D042-54EC-CDBBCDB6E2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Training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87B151-E90B-7037-B1C9-4A833FC107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528" y="1966663"/>
            <a:ext cx="6885840" cy="4351338"/>
          </a:xfrm>
        </p:spPr>
        <p:txBody>
          <a:bodyPr/>
          <a:lstStyle/>
          <a:p>
            <a:r>
              <a:rPr lang="en-US" sz="2400" dirty="0"/>
              <a:t>Step1:</a:t>
            </a:r>
          </a:p>
          <a:p>
            <a:pPr marL="225425" indent="0">
              <a:buNone/>
            </a:pPr>
            <a:r>
              <a:rPr lang="en-US" sz="2400" dirty="0"/>
              <a:t>Each training </a:t>
            </a:r>
            <a:r>
              <a:rPr lang="en-US" sz="2400" dirty="0">
                <a:solidFill>
                  <a:srgbClr val="C00000"/>
                </a:solidFill>
              </a:rPr>
              <a:t>input is loaded </a:t>
            </a:r>
            <a:r>
              <a:rPr lang="en-US" sz="2400" dirty="0"/>
              <a:t>into the neural network in a process called </a:t>
            </a:r>
            <a:r>
              <a:rPr lang="en-US" sz="2400" b="1" dirty="0"/>
              <a:t>forward propagation</a:t>
            </a:r>
            <a:r>
              <a:rPr lang="en-US" sz="2400" dirty="0"/>
              <a:t>. 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Step2:</a:t>
            </a:r>
          </a:p>
          <a:p>
            <a:pPr marL="225425" indent="0">
              <a:buNone/>
            </a:pPr>
            <a:r>
              <a:rPr lang="en-US" sz="2400" dirty="0"/>
              <a:t>Once the model has </a:t>
            </a:r>
            <a:r>
              <a:rPr lang="en-US" sz="2400" dirty="0">
                <a:solidFill>
                  <a:srgbClr val="C00000"/>
                </a:solidFill>
              </a:rPr>
              <a:t>produced an output</a:t>
            </a:r>
            <a:r>
              <a:rPr lang="en-US" sz="2400" dirty="0"/>
              <a:t>, this predicted output is compared against the given real output (target) in </a:t>
            </a:r>
            <a:r>
              <a:rPr lang="en-US" sz="2400" b="1" dirty="0"/>
              <a:t>backpropagation, </a:t>
            </a:r>
            <a:r>
              <a:rPr lang="en-US" sz="2400" dirty="0"/>
              <a:t>the </a:t>
            </a:r>
            <a:r>
              <a:rPr lang="en-US" sz="2400" dirty="0">
                <a:solidFill>
                  <a:srgbClr val="C00000"/>
                </a:solidFill>
              </a:rPr>
              <a:t>weights</a:t>
            </a:r>
            <a:r>
              <a:rPr lang="en-US" sz="2400" dirty="0"/>
              <a:t> of the model are then </a:t>
            </a:r>
            <a:r>
              <a:rPr lang="en-US" sz="2400" dirty="0">
                <a:solidFill>
                  <a:srgbClr val="C00000"/>
                </a:solidFill>
              </a:rPr>
              <a:t>adjusted using gradient decent </a:t>
            </a:r>
            <a:r>
              <a:rPr lang="en-US" sz="2400" dirty="0"/>
              <a:t>to produce a result closer to the target output.</a:t>
            </a:r>
          </a:p>
        </p:txBody>
      </p:sp>
      <p:sp>
        <p:nvSpPr>
          <p:cNvPr id="8" name="Rechteck 4">
            <a:extLst>
              <a:ext uri="{FF2B5EF4-FFF2-40B4-BE49-F238E27FC236}">
                <a16:creationId xmlns:a16="http://schemas.microsoft.com/office/drawing/2014/main" id="{9C240FF7-2741-3268-DAD3-ABE1058A77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12418" y="1825625"/>
            <a:ext cx="2091204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de-DE" altLang="en-US" sz="1600" dirty="0"/>
              <a:t>forward propagation. </a:t>
            </a:r>
          </a:p>
          <a:p>
            <a:endParaRPr lang="de-DE" altLang="en-US" sz="1600" dirty="0"/>
          </a:p>
          <a:p>
            <a:r>
              <a:rPr lang="de-DE" altLang="en-US" sz="1600" dirty="0"/>
              <a:t> </a:t>
            </a:r>
          </a:p>
        </p:txBody>
      </p:sp>
      <p:sp>
        <p:nvSpPr>
          <p:cNvPr id="9" name="Rechteck 4">
            <a:extLst>
              <a:ext uri="{FF2B5EF4-FFF2-40B4-BE49-F238E27FC236}">
                <a16:creationId xmlns:a16="http://schemas.microsoft.com/office/drawing/2014/main" id="{0DB9D7DF-DFD5-317B-8476-39BE2C58B9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12746" y="4371565"/>
            <a:ext cx="220868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de-DE" altLang="en-US" sz="1600" dirty="0"/>
              <a:t>Backward propagation</a:t>
            </a:r>
          </a:p>
          <a:p>
            <a:r>
              <a:rPr lang="de-DE" altLang="en-US" sz="1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588293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Title 1">
            <a:extLst>
              <a:ext uri="{FF2B5EF4-FFF2-40B4-BE49-F238E27FC236}">
                <a16:creationId xmlns:a16="http://schemas.microsoft.com/office/drawing/2014/main" id="{D2B7D30D-CBC4-F194-90AC-D698C0F46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292100"/>
            <a:ext cx="10363200" cy="1123950"/>
          </a:xfrm>
        </p:spPr>
        <p:txBody>
          <a:bodyPr/>
          <a:lstStyle/>
          <a:p>
            <a:r>
              <a:rPr lang="en-US" altLang="en-US" dirty="0"/>
              <a:t>Activation Functions - Sigmoid</a:t>
            </a:r>
          </a:p>
        </p:txBody>
      </p:sp>
      <p:pic>
        <p:nvPicPr>
          <p:cNvPr id="2" name="Picture 6" descr="https://cdn-images-1.medium.com/max/800/0*5euYS7InCmDP08ir.">
            <a:extLst>
              <a:ext uri="{FF2B5EF4-FFF2-40B4-BE49-F238E27FC236}">
                <a16:creationId xmlns:a16="http://schemas.microsoft.com/office/drawing/2014/main" id="{F5A4C31E-A55E-2398-AF2D-8C2947AC7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0135" y="3192321"/>
            <a:ext cx="4340225" cy="2865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EB2EEC3-9C95-C0BB-6221-71B370178D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0984" y="2097900"/>
            <a:ext cx="3438525" cy="695325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48AEDC8-7BF6-747F-4220-54AB2AC40BD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001640" y="1956826"/>
            <a:ext cx="5848495" cy="4224792"/>
          </a:xfrm>
        </p:spPr>
        <p:txBody>
          <a:bodyPr/>
          <a:lstStyle/>
          <a:p>
            <a:r>
              <a:rPr lang="en-US" altLang="en-US" sz="2800" dirty="0"/>
              <a:t>It is </a:t>
            </a:r>
            <a:r>
              <a:rPr lang="en-US" altLang="en-US" sz="2800" dirty="0">
                <a:solidFill>
                  <a:srgbClr val="C00000"/>
                </a:solidFill>
              </a:rPr>
              <a:t>nonlinear</a:t>
            </a:r>
            <a:r>
              <a:rPr lang="en-US" altLang="en-US" sz="2800" dirty="0"/>
              <a:t> in nature. </a:t>
            </a:r>
          </a:p>
          <a:p>
            <a:pPr marL="0" indent="0">
              <a:buNone/>
            </a:pPr>
            <a:endParaRPr lang="en-US" altLang="en-US" sz="2800" dirty="0"/>
          </a:p>
          <a:p>
            <a:r>
              <a:rPr lang="en-US" dirty="0"/>
              <a:t>the output of the activation function is always going to be in range </a:t>
            </a:r>
            <a:r>
              <a:rPr lang="en-US" dirty="0">
                <a:solidFill>
                  <a:srgbClr val="C00000"/>
                </a:solidFill>
              </a:rPr>
              <a:t>(0,1) </a:t>
            </a:r>
            <a:r>
              <a:rPr lang="en-US" dirty="0"/>
              <a:t>which can represent </a:t>
            </a:r>
            <a:r>
              <a:rPr lang="en-US" dirty="0">
                <a:solidFill>
                  <a:srgbClr val="C00000"/>
                </a:solidFill>
              </a:rPr>
              <a:t>probabilities</a:t>
            </a:r>
          </a:p>
          <a:p>
            <a:pPr marL="0" indent="0">
              <a:buNone/>
            </a:pPr>
            <a:endParaRPr lang="en-US" dirty="0">
              <a:solidFill>
                <a:srgbClr val="FF0000"/>
              </a:solidFill>
            </a:endParaRPr>
          </a:p>
          <a:p>
            <a:r>
              <a:rPr lang="en-US" dirty="0"/>
              <a:t>Sigmoid functions can be used in for </a:t>
            </a:r>
            <a:r>
              <a:rPr lang="en-US" dirty="0">
                <a:solidFill>
                  <a:srgbClr val="C00000"/>
                </a:solidFill>
              </a:rPr>
              <a:t>binary classification 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4017565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Neural Network - Method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861307" y="1753785"/>
                <a:ext cx="10830683" cy="4655488"/>
              </a:xfrm>
            </p:spPr>
            <p:txBody>
              <a:bodyPr>
                <a:normAutofit/>
              </a:bodyPr>
              <a:lstStyle/>
              <a:p>
                <a:r>
                  <a:rPr lang="en-US" sz="2600" dirty="0">
                    <a:solidFill>
                      <a:srgbClr val="C00000"/>
                    </a:solidFill>
                  </a:rPr>
                  <a:t>Initialize</a:t>
                </a:r>
                <a:r>
                  <a:rPr lang="en-US" sz="2600" dirty="0"/>
                  <a:t> the weights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/>
                    </m:sSubSup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, </m:t>
                    </m:r>
                    <m:sSubSup>
                      <m:sSubSup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/>
                    </m:sSubSup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, ……, </m:t>
                    </m:r>
                    <m:sSubSup>
                      <m:sSubSup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/>
                    </m:sSubSup>
                  </m:oMath>
                </a14:m>
                <a:r>
                  <a:rPr lang="fa-IR" sz="2600" dirty="0"/>
                  <a:t> </a:t>
                </a:r>
                <a:r>
                  <a:rPr lang="en-US" sz="2600" dirty="0"/>
                  <a:t> (e.g., using random small values)</a:t>
                </a:r>
              </a:p>
              <a:p>
                <a:r>
                  <a:rPr lang="en-US" altLang="zh-CN" sz="2600" dirty="0"/>
                  <a:t>Training iterations:</a:t>
                </a:r>
              </a:p>
              <a:p>
                <a:pPr lvl="1"/>
                <a:r>
                  <a:rPr lang="en-US" b="0" dirty="0">
                    <a:ea typeface="Cambria Math" panose="02040503050406030204" pitchFamily="18" charset="0"/>
                  </a:rPr>
                  <a:t> For each training data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b="0" dirty="0">
                    <a:ea typeface="Cambria Math" panose="02040503050406030204" pitchFamily="18" charset="0"/>
                  </a:rPr>
                  <a:t>), using </a:t>
                </a:r>
                <a:r>
                  <a:rPr lang="en-US" b="0" dirty="0">
                    <a:solidFill>
                      <a:srgbClr val="C00000"/>
                    </a:solidFill>
                    <a:ea typeface="Cambria Math" panose="02040503050406030204" pitchFamily="18" charset="0"/>
                  </a:rPr>
                  <a:t>forward propagation </a:t>
                </a:r>
                <a:r>
                  <a:rPr lang="en-US" b="0" dirty="0">
                    <a:ea typeface="Cambria Math" panose="02040503050406030204" pitchFamily="18" charset="0"/>
                  </a:rPr>
                  <a:t>to compute the neural network output</a:t>
                </a:r>
              </a:p>
              <a:p>
                <a:pPr lvl="1"/>
                <a:r>
                  <a:rPr lang="en-US" dirty="0">
                    <a:ea typeface="Cambria Math" panose="02040503050406030204" pitchFamily="18" charset="0"/>
                  </a:rPr>
                  <a:t> Compute the </a:t>
                </a:r>
                <a:r>
                  <a:rPr lang="en-US" dirty="0">
                    <a:solidFill>
                      <a:srgbClr val="C00000"/>
                    </a:solidFill>
                    <a:ea typeface="Cambria Math" panose="02040503050406030204" pitchFamily="18" charset="0"/>
                  </a:rPr>
                  <a:t>loss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b="0" dirty="0">
                    <a:ea typeface="Cambria Math" panose="02040503050406030204" pitchFamily="18" charset="0"/>
                  </a:rPr>
                  <a:t> (various definitions)</a:t>
                </a:r>
              </a:p>
              <a:p>
                <a:pPr lvl="1"/>
                <a:r>
                  <a:rPr lang="en-US" dirty="0">
                    <a:ea typeface="Cambria Math" panose="02040503050406030204" pitchFamily="18" charset="0"/>
                  </a:rPr>
                  <a:t> Use </a:t>
                </a:r>
                <a:r>
                  <a:rPr lang="en-US" dirty="0">
                    <a:solidFill>
                      <a:srgbClr val="C00000"/>
                    </a:solidFill>
                    <a:ea typeface="Cambria Math" panose="02040503050406030204" pitchFamily="18" charset="0"/>
                  </a:rPr>
                  <a:t>backward propagation </a:t>
                </a:r>
                <a:r>
                  <a:rPr lang="en-US" dirty="0">
                    <a:ea typeface="Cambria Math" panose="02040503050406030204" pitchFamily="18" charset="0"/>
                  </a:rPr>
                  <a:t>and</a:t>
                </a:r>
                <a:r>
                  <a:rPr lang="en-US" dirty="0">
                    <a:solidFill>
                      <a:srgbClr val="C00000"/>
                    </a:solidFill>
                    <a:ea typeface="Cambria Math" panose="02040503050406030204" pitchFamily="18" charset="0"/>
                  </a:rPr>
                  <a:t> chain rule </a:t>
                </a:r>
                <a:r>
                  <a:rPr lang="en-US" dirty="0">
                    <a:ea typeface="Cambria Math" panose="02040503050406030204" pitchFamily="18" charset="0"/>
                  </a:rPr>
                  <a:t>to compute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0" dirty="0">
                    <a:ea typeface="Cambria Math" panose="02040503050406030204" pitchFamily="18" charset="0"/>
                  </a:rPr>
                  <a:t>for each weight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lvl="1"/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:r>
                  <a:rPr lang="en-US" dirty="0">
                    <a:solidFill>
                      <a:srgbClr val="C00000"/>
                    </a:solidFill>
                    <a:ea typeface="Cambria Math" panose="02040503050406030204" pitchFamily="18" charset="0"/>
                  </a:rPr>
                  <a:t>Update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=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𝐿𝑒𝑎𝑟𝑛𝑖𝑛𝑔𝑅𝑎𝑡𝑒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∗</m:t>
                    </m:r>
                    <m:f>
                      <m:f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den>
                    </m:f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lvl="1"/>
                <a:r>
                  <a:rPr lang="en-US" dirty="0">
                    <a:solidFill>
                      <a:srgbClr val="C00000"/>
                    </a:solidFill>
                    <a:ea typeface="Cambria Math" panose="02040503050406030204" pitchFamily="18" charset="0"/>
                  </a:rPr>
                  <a:t>Repeat</a:t>
                </a:r>
                <a:r>
                  <a:rPr lang="en-US" dirty="0">
                    <a:ea typeface="Cambria Math" panose="02040503050406030204" pitchFamily="18" charset="0"/>
                  </a:rPr>
                  <a:t> until termination criteria are satisfied </a:t>
                </a:r>
                <a:endParaRPr lang="en-US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861307" y="1753785"/>
                <a:ext cx="10830683" cy="4655488"/>
              </a:xfrm>
              <a:blipFill>
                <a:blip r:embed="rId2"/>
                <a:stretch>
                  <a:fillRect l="-844" t="-10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55C1541C-B3F1-3B9D-884D-03E3B157BB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1416" y="4613096"/>
            <a:ext cx="4858342" cy="2024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55289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le 1">
            <a:extLst>
              <a:ext uri="{FF2B5EF4-FFF2-40B4-BE49-F238E27FC236}">
                <a16:creationId xmlns:a16="http://schemas.microsoft.com/office/drawing/2014/main" id="{1654B3B4-E30A-DD1F-3CAE-B12D7A72D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 </a:t>
            </a:r>
          </a:p>
        </p:txBody>
      </p:sp>
      <p:sp>
        <p:nvSpPr>
          <p:cNvPr id="44035" name="Content Placeholder 2">
            <a:extLst>
              <a:ext uri="{FF2B5EF4-FFF2-40B4-BE49-F238E27FC236}">
                <a16:creationId xmlns:a16="http://schemas.microsoft.com/office/drawing/2014/main" id="{BB191AE4-B52F-E2CA-0107-49DDB23E97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94544"/>
            <a:ext cx="10515600" cy="5361050"/>
          </a:xfrm>
        </p:spPr>
        <p:txBody>
          <a:bodyPr/>
          <a:lstStyle/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en-US" altLang="en-US" dirty="0"/>
              <a:t>Given the following initial weights and </a:t>
            </a:r>
            <a:r>
              <a:rPr lang="en-US" altLang="en-US" dirty="0">
                <a:solidFill>
                  <a:srgbClr val="C00000"/>
                </a:solidFill>
              </a:rPr>
              <a:t>Sigmoid</a:t>
            </a:r>
            <a:r>
              <a:rPr lang="en-US" altLang="en-US" dirty="0"/>
              <a:t> as activation function for the network and </a:t>
            </a:r>
            <a:r>
              <a:rPr lang="en-US" altLang="en-US" dirty="0">
                <a:solidFill>
                  <a:srgbClr val="C00000"/>
                </a:solidFill>
              </a:rPr>
              <a:t>one</a:t>
            </a:r>
            <a:r>
              <a:rPr lang="en-US" altLang="en-US" dirty="0"/>
              <a:t> training data with </a:t>
            </a:r>
            <a:r>
              <a:rPr lang="en-US" altLang="en-US" dirty="0">
                <a:solidFill>
                  <a:srgbClr val="C00000"/>
                </a:solidFill>
              </a:rPr>
              <a:t>features</a:t>
            </a:r>
            <a:r>
              <a:rPr lang="en-US" altLang="en-US" dirty="0"/>
              <a:t> of 0.05 (x1) and 0.10 (x2) and </a:t>
            </a:r>
            <a:r>
              <a:rPr lang="en-US" altLang="en-US" dirty="0">
                <a:solidFill>
                  <a:srgbClr val="C00000"/>
                </a:solidFill>
              </a:rPr>
              <a:t>real outputs </a:t>
            </a:r>
            <a:r>
              <a:rPr lang="en-US" altLang="en-US" dirty="0"/>
              <a:t>of 1 (Class 1).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2D76B4D-70E2-B27F-826D-7703CF07D99B}"/>
              </a:ext>
            </a:extLst>
          </p:cNvPr>
          <p:cNvSpPr txBox="1">
            <a:spLocks/>
          </p:cNvSpPr>
          <p:nvPr/>
        </p:nvSpPr>
        <p:spPr bwMode="auto">
          <a:xfrm>
            <a:off x="1000874" y="202406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r>
              <a:rPr lang="en-US" dirty="0"/>
              <a:t>Training Neural Network </a:t>
            </a:r>
            <a:r>
              <a:rPr lang="en-US" altLang="en-US" dirty="0"/>
              <a:t>- Example</a:t>
            </a:r>
            <a:endParaRPr lang="en-US" altLang="en-US" sz="5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15BDB63-FC39-E9C8-3050-9099AA9BA2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2774" y="3301206"/>
            <a:ext cx="5606451" cy="3354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3296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8753C-C0AC-268E-DD42-806B1F4200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0806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Forward Propagation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DE0EFD-3307-AFF2-C7B5-749A764CED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3117" y="1547971"/>
            <a:ext cx="10515600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400" dirty="0"/>
              <a:t>h1_in = i1*w1  + i2*w2</a:t>
            </a:r>
          </a:p>
          <a:p>
            <a:pPr marL="0" indent="0">
              <a:buNone/>
            </a:pPr>
            <a:r>
              <a:rPr lang="en-US" sz="2400" dirty="0"/>
              <a:t>           = 0.15 * 0.05 + 0.25*0.1</a:t>
            </a:r>
          </a:p>
          <a:p>
            <a:pPr marL="0" indent="0">
              <a:buNone/>
            </a:pPr>
            <a:r>
              <a:rPr lang="en-US" sz="2400" dirty="0"/>
              <a:t>           = 0.325</a:t>
            </a:r>
          </a:p>
          <a:p>
            <a:pPr marL="0" indent="0">
              <a:buNone/>
            </a:pPr>
            <a:r>
              <a:rPr lang="en-US" sz="2400" dirty="0"/>
              <a:t>h1_out = Sigmoid(0.325) =  </a:t>
            </a:r>
            <a:r>
              <a:rPr lang="en-US" sz="2400" dirty="0">
                <a:solidFill>
                  <a:srgbClr val="C00000"/>
                </a:solidFill>
              </a:rPr>
              <a:t>0.5081</a:t>
            </a:r>
          </a:p>
          <a:p>
            <a:pPr marL="0" indent="0">
              <a:buNone/>
            </a:pPr>
            <a:r>
              <a:rPr lang="en-US" sz="2400" dirty="0"/>
              <a:t>And in the same way: </a:t>
            </a:r>
          </a:p>
          <a:p>
            <a:pPr marL="0" indent="0">
              <a:buNone/>
            </a:pPr>
            <a:r>
              <a:rPr lang="en-US" sz="2400" dirty="0"/>
              <a:t>h2-out = </a:t>
            </a:r>
            <a:r>
              <a:rPr lang="en-US" sz="2400" dirty="0">
                <a:solidFill>
                  <a:srgbClr val="C00000"/>
                </a:solidFill>
              </a:rPr>
              <a:t>0.5100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o1_in = h1_out*w5  + h2_out *w6  = </a:t>
            </a:r>
          </a:p>
          <a:p>
            <a:pPr marL="0" indent="0">
              <a:buNone/>
            </a:pPr>
            <a:r>
              <a:rPr lang="en-US" sz="2400" dirty="0"/>
              <a:t>           = (0.5081)(0.40)+(0.5100)(0.45) = =0.4327</a:t>
            </a:r>
          </a:p>
          <a:p>
            <a:pPr marL="0" indent="0">
              <a:buNone/>
            </a:pPr>
            <a:r>
              <a:rPr lang="en-US" sz="2400" dirty="0"/>
              <a:t>o1_out  = Sigmoid(0.4327) =</a:t>
            </a:r>
            <a:r>
              <a:rPr lang="en-US" sz="2400" dirty="0">
                <a:highlight>
                  <a:srgbClr val="FFFF00"/>
                </a:highlight>
              </a:rPr>
              <a:t> 0.6065</a:t>
            </a:r>
          </a:p>
          <a:p>
            <a:pPr marL="0" indent="0">
              <a:buNone/>
            </a:pPr>
            <a:r>
              <a:rPr lang="en-US" sz="2400" dirty="0"/>
              <a:t> </a:t>
            </a:r>
            <a:endParaRPr lang="en-US" sz="2400" dirty="0">
              <a:highlight>
                <a:srgbClr val="FFFF00"/>
              </a:highlight>
            </a:endParaRP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859DAC1-46EB-B9B3-7BEE-77BB1646FD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0917" y="1668617"/>
            <a:ext cx="5612897" cy="3358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22978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87137-B5E1-CC02-BE2D-A544F61C26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 Calculation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86F222-4312-2699-252F-61ABCDC692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Predicted output from </a:t>
            </a:r>
            <a:r>
              <a:rPr lang="en-US" dirty="0">
                <a:solidFill>
                  <a:srgbClr val="C00000"/>
                </a:solidFill>
              </a:rPr>
              <a:t>forward propagation</a:t>
            </a:r>
            <a:r>
              <a:rPr lang="en-US" dirty="0"/>
              <a:t>: </a:t>
            </a:r>
            <a:r>
              <a:rPr lang="en-US" sz="3600" dirty="0"/>
              <a:t>𝑜</a:t>
            </a:r>
            <a:r>
              <a:rPr lang="en-US" sz="1800" dirty="0"/>
              <a:t>1</a:t>
            </a:r>
            <a:r>
              <a:rPr lang="en-US" dirty="0"/>
              <a:t>= 0.6065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Task</a:t>
            </a:r>
            <a:r>
              <a:rPr lang="en-US" dirty="0"/>
              <a:t>: Binary Classification -&gt; </a:t>
            </a:r>
            <a:r>
              <a:rPr lang="en-US" dirty="0">
                <a:solidFill>
                  <a:srgbClr val="C00000"/>
                </a:solidFill>
              </a:rPr>
              <a:t>Loss function</a:t>
            </a:r>
            <a:r>
              <a:rPr lang="en-US" dirty="0"/>
              <a:t>: Binary Cross-Entropy(</a:t>
            </a:r>
            <a:r>
              <a:rPr lang="en-US" dirty="0">
                <a:solidFill>
                  <a:srgbClr val="C00000"/>
                </a:solidFill>
              </a:rPr>
              <a:t>BCE</a:t>
            </a:r>
            <a:r>
              <a:rPr lang="en-US" dirty="0"/>
              <a:t>): </a:t>
            </a:r>
          </a:p>
          <a:p>
            <a:pPr marL="0" indent="0">
              <a:buNone/>
            </a:pPr>
            <a:r>
              <a:rPr lang="en-US" dirty="0"/>
              <a:t>E=−[𝑦⋅log(𝑜</a:t>
            </a:r>
            <a:r>
              <a:rPr lang="en-US" sz="1800" dirty="0"/>
              <a:t>1</a:t>
            </a:r>
            <a:r>
              <a:rPr lang="en-US" dirty="0"/>
              <a:t>)+(1−𝑦)⋅log(1− 𝑜</a:t>
            </a:r>
            <a:r>
              <a:rPr lang="en-US" sz="1800" dirty="0"/>
              <a:t>1</a:t>
            </a:r>
            <a:r>
              <a:rPr lang="en-US" dirty="0"/>
              <a:t>)]</a:t>
            </a:r>
          </a:p>
          <a:p>
            <a:pPr marL="0" indent="0">
              <a:buNone/>
            </a:pPr>
            <a:r>
              <a:rPr lang="en-US" dirty="0"/>
              <a:t>E=−[log(0.6065)]=−(−0.499)=</a:t>
            </a:r>
            <a:r>
              <a:rPr lang="en-US" dirty="0">
                <a:solidFill>
                  <a:srgbClr val="C00000"/>
                </a:solidFill>
              </a:rPr>
              <a:t>0.499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632E486-1213-83A3-9BF5-45904B2B12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2297" y="3920172"/>
            <a:ext cx="4505325" cy="26955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88B8EC7-E9AA-CCD6-0137-D7750235492D}"/>
              </a:ext>
            </a:extLst>
          </p:cNvPr>
          <p:cNvSpPr txBox="1"/>
          <p:nvPr/>
        </p:nvSpPr>
        <p:spPr>
          <a:xfrm>
            <a:off x="965200" y="5540792"/>
            <a:ext cx="45923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For Multi-class Classification, we can use </a:t>
            </a:r>
            <a:r>
              <a:rPr lang="en-US" dirty="0">
                <a:solidFill>
                  <a:srgbClr val="C00000"/>
                </a:solidFill>
              </a:rPr>
              <a:t>Categorical Cross-Entropy </a:t>
            </a:r>
            <a:r>
              <a:rPr lang="en-US" dirty="0"/>
              <a:t>as loss function</a:t>
            </a:r>
          </a:p>
        </p:txBody>
      </p:sp>
    </p:spTree>
    <p:extLst>
      <p:ext uri="{BB962C8B-B14F-4D97-AF65-F5344CB8AC3E}">
        <p14:creationId xmlns:p14="http://schemas.microsoft.com/office/powerpoint/2010/main" val="282689465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1406F-3744-7892-1CB0-7DD3503FF6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560" y="302258"/>
            <a:ext cx="10515600" cy="1325563"/>
          </a:xfrm>
        </p:spPr>
        <p:txBody>
          <a:bodyPr/>
          <a:lstStyle/>
          <a:p>
            <a:r>
              <a:rPr lang="en-US" dirty="0"/>
              <a:t>Backprop - Output Layer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723B3C4-642F-DA0D-9AFB-AA594A5A903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43560" y="1541622"/>
                <a:ext cx="11992041" cy="4351338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en-US" sz="2200" dirty="0"/>
                  <a:t>To update </a:t>
                </a:r>
                <a:r>
                  <a:rPr lang="en-US" sz="2200" dirty="0">
                    <a:solidFill>
                      <a:srgbClr val="C00000"/>
                    </a:solidFill>
                  </a:rPr>
                  <a:t>W5</a:t>
                </a:r>
                <a:r>
                  <a:rPr lang="en-US" sz="2200" dirty="0"/>
                  <a:t> first we need to find 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2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r>
                          <a:rPr lang="en-US" sz="22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sz="2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den>
                    </m:f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200" dirty="0"/>
                  <a:t>:</a:t>
                </a:r>
              </a:p>
              <a:p>
                <a:pPr marL="0" indent="0">
                  <a:buNone/>
                </a:pPr>
                <a:r>
                  <a:rPr lang="en-US" sz="2200" dirty="0"/>
                  <a:t>Chain Rule: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den>
                    </m:f>
                    <m:r>
                      <a:rPr lang="en-US" sz="240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1_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𝑂𝑢𝑡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𝑂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1_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𝑂𝑢𝑡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𝑂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1_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𝐼𝑛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𝑂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1_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𝐼𝑛</m:t>
                        </m:r>
                      </m:num>
                      <m:den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den>
                    </m:f>
                  </m:oMath>
                </a14:m>
                <a:endParaRPr lang="en-US" sz="2200" dirty="0"/>
              </a:p>
              <a:p>
                <a:pPr marL="0" indent="0">
                  <a:buNone/>
                </a:pPr>
                <a:r>
                  <a:rPr lang="en-US" sz="2000" dirty="0"/>
                  <a:t>E=−[𝑦⋅log(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1_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𝑂𝑢𝑡</m:t>
                    </m:r>
                  </m:oMath>
                </a14:m>
                <a:r>
                  <a:rPr lang="en-US" sz="2000" dirty="0"/>
                  <a:t>)+(1−𝑦)⋅log(1−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1_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𝑂𝑢𝑡</m:t>
                    </m:r>
                  </m:oMath>
                </a14:m>
                <a:r>
                  <a:rPr lang="en-US" sz="2000" dirty="0"/>
                  <a:t>)]</a:t>
                </a:r>
              </a:p>
              <a:p>
                <a:pPr marL="0" indent="0">
                  <a:buNone/>
                </a:pPr>
                <a:endParaRPr lang="en-US" sz="22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1_</m:t>
                        </m:r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𝑂𝑢𝑡</m:t>
                        </m:r>
                      </m:den>
                    </m:f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400" dirty="0"/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1− 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𝑂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1_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𝑂𝑢𝑡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𝑂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1_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𝑂𝑢𝑡</m:t>
                        </m:r>
                      </m:den>
                    </m:f>
                    <m:r>
                      <a:rPr lang="en-US" sz="240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num>
                          <m:den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0.6065</m:t>
                            </m:r>
                          </m:den>
                        </m:f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− </m:t>
                        </m:r>
                        <m:f>
                          <m:f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0.6065</m:t>
                            </m:r>
                          </m:den>
                        </m:f>
                      </m:e>
                    </m:d>
                    <m:r>
                      <a:rPr lang="en-US" sz="240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sz="2400" b="0" i="0" smtClean="0">
                        <a:solidFill>
                          <a:schemeClr val="accent1"/>
                        </a:solidFill>
                      </a:rPr>
                      <m:t>−1.649 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200" dirty="0">
                  <a:solidFill>
                    <a:schemeClr val="accent1"/>
                  </a:solidFill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2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  <m: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1_</m:t>
                        </m:r>
                        <m: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𝑂𝑢𝑡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  <m: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1_</m:t>
                        </m:r>
                        <m: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𝐼𝑛</m:t>
                        </m:r>
                      </m:den>
                    </m:f>
                  </m:oMath>
                </a14:m>
                <a:r>
                  <a:rPr lang="en-US" sz="2200" dirty="0">
                    <a:solidFill>
                      <a:srgbClr val="C00000"/>
                    </a:solidFill>
                  </a:rPr>
                  <a:t> </a:t>
                </a:r>
                <a:r>
                  <a:rPr lang="en-US" sz="2200" dirty="0"/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en-US" sz="2200" dirty="0"/>
                          <m:t>sigmoid</m:t>
                        </m:r>
                        <m:r>
                          <m:rPr>
                            <m:nor/>
                          </m:rPr>
                          <a:rPr lang="en-US" sz="2200" dirty="0"/>
                          <m:t>(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𝑂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1_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𝐼𝑛</m:t>
                        </m:r>
                        <m:r>
                          <a:rPr lang="en-US" sz="2200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𝑂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1_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𝐼𝑛</m:t>
                        </m:r>
                      </m:den>
                    </m:f>
                  </m:oMath>
                </a14:m>
                <a:r>
                  <a:rPr lang="en-US" sz="2200" dirty="0"/>
                  <a:t> =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 dirty="0"/>
                      <m:t>sigmoid</m:t>
                    </m:r>
                    <m:r>
                      <m:rPr>
                        <m:nor/>
                      </m:rPr>
                      <a:rPr lang="en-US" sz="2000" dirty="0"/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1_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𝐼𝑛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200" dirty="0"/>
                  <a:t> (1-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 dirty="0"/>
                      <m:t>sigmoid</m:t>
                    </m:r>
                    <m:r>
                      <m:rPr>
                        <m:nor/>
                      </m:rPr>
                      <a:rPr lang="en-US" sz="2000" dirty="0"/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1_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𝐼𝑛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200" dirty="0"/>
                  <a:t>) </a:t>
                </a:r>
                <a:r>
                  <a:rPr lang="en-US" sz="1800" dirty="0"/>
                  <a:t>=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1_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𝑂𝑢𝑡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dirty="0"/>
                  <a:t>*(1-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1_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𝑂𝑢𝑡</m:t>
                    </m:r>
                  </m:oMath>
                </a14:m>
                <a:r>
                  <a:rPr lang="en-US" sz="1800" dirty="0"/>
                  <a:t>) = 0.6065 (1- 0.6065) </a:t>
                </a:r>
                <a:r>
                  <a:rPr lang="en-US" sz="2200" dirty="0"/>
                  <a:t>=  </a:t>
                </a:r>
                <a:r>
                  <a:rPr lang="en-US" sz="2200" dirty="0">
                    <a:solidFill>
                      <a:schemeClr val="accent5">
                        <a:lumMod val="75000"/>
                      </a:schemeClr>
                    </a:solidFill>
                  </a:rPr>
                  <a:t>0.2386</a:t>
                </a:r>
              </a:p>
              <a:p>
                <a:pPr marL="0" indent="0">
                  <a:buNone/>
                </a:pPr>
                <a:r>
                  <a:rPr lang="en-US" sz="22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1_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𝐼𝑛</m:t>
                        </m:r>
                      </m:num>
                      <m:den>
                        <m:r>
                          <a:rPr lang="en-US" sz="2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200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US" sz="2200" dirty="0"/>
                          <m:t>h</m:t>
                        </m:r>
                        <m:r>
                          <m:rPr>
                            <m:nor/>
                          </m:rPr>
                          <a:rPr lang="en-US" sz="2200" dirty="0"/>
                          <m:t>1_</m:t>
                        </m:r>
                        <m:r>
                          <m:rPr>
                            <m:nor/>
                          </m:rPr>
                          <a:rPr lang="en-US" sz="2200" dirty="0"/>
                          <m:t>out</m:t>
                        </m:r>
                        <m:r>
                          <m:rPr>
                            <m:nor/>
                          </m:rPr>
                          <a:rPr lang="en-US" sz="2200" dirty="0"/>
                          <m:t>∗</m:t>
                        </m:r>
                        <m:r>
                          <m:rPr>
                            <m:nor/>
                          </m:rPr>
                          <a:rPr lang="en-US" sz="2200" dirty="0"/>
                          <m:t>w</m:t>
                        </m:r>
                        <m:r>
                          <m:rPr>
                            <m:nor/>
                          </m:rPr>
                          <a:rPr lang="en-US" sz="2200" dirty="0"/>
                          <m:t>5  + </m:t>
                        </m:r>
                        <m:r>
                          <m:rPr>
                            <m:nor/>
                          </m:rPr>
                          <a:rPr lang="en-US" sz="2200" dirty="0"/>
                          <m:t>h</m:t>
                        </m:r>
                        <m:r>
                          <m:rPr>
                            <m:nor/>
                          </m:rPr>
                          <a:rPr lang="en-US" sz="2200" dirty="0"/>
                          <m:t>2_</m:t>
                        </m:r>
                        <m:r>
                          <m:rPr>
                            <m:nor/>
                          </m:rPr>
                          <a:rPr lang="en-US" sz="2200" dirty="0"/>
                          <m:t>out</m:t>
                        </m:r>
                        <m:r>
                          <m:rPr>
                            <m:nor/>
                          </m:rPr>
                          <a:rPr lang="en-US" sz="2200" dirty="0"/>
                          <m:t> ∗</m:t>
                        </m:r>
                        <m:r>
                          <m:rPr>
                            <m:nor/>
                          </m:rPr>
                          <a:rPr lang="en-US" sz="2200" dirty="0"/>
                          <m:t>w</m:t>
                        </m:r>
                        <m:r>
                          <m:rPr>
                            <m:nor/>
                          </m:rPr>
                          <a:rPr lang="en-US" sz="2200" dirty="0"/>
                          <m:t>6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200" dirty="0"/>
                  <a:t> =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200" dirty="0"/>
                      <m:t>h</m:t>
                    </m:r>
                    <m:r>
                      <m:rPr>
                        <m:nor/>
                      </m:rPr>
                      <a:rPr lang="en-US" sz="2200" dirty="0"/>
                      <m:t>1_</m:t>
                    </m:r>
                    <m:r>
                      <m:rPr>
                        <m:nor/>
                      </m:rPr>
                      <a:rPr lang="en-US" sz="2200" dirty="0"/>
                      <m:t>out</m:t>
                    </m:r>
                  </m:oMath>
                </a14:m>
                <a:r>
                  <a:rPr lang="en-US" sz="2200" dirty="0"/>
                  <a:t> = </a:t>
                </a:r>
                <a:r>
                  <a:rPr lang="en-US" sz="2200" dirty="0">
                    <a:solidFill>
                      <a:schemeClr val="accent5">
                        <a:lumMod val="75000"/>
                      </a:schemeClr>
                    </a:solidFill>
                  </a:rPr>
                  <a:t>0.5081</a:t>
                </a:r>
              </a:p>
              <a:p>
                <a:pPr>
                  <a:buFont typeface="Wingdings" panose="05000000000000000000" pitchFamily="2" charset="2"/>
                  <a:buChar char="à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2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r>
                          <a:rPr lang="en-US" sz="22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sz="2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den>
                    </m:f>
                    <m:r>
                      <a:rPr lang="en-US" sz="220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200" dirty="0"/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>
                        <a:solidFill>
                          <a:schemeClr val="accent1"/>
                        </a:solidFill>
                      </a:rPr>
                      <m:t>−1.649</m:t>
                    </m:r>
                  </m:oMath>
                </a14:m>
                <a:r>
                  <a:rPr lang="en-US" sz="2200" dirty="0"/>
                  <a:t> * </a:t>
                </a:r>
                <a:r>
                  <a:rPr lang="en-US" sz="2200" dirty="0">
                    <a:solidFill>
                      <a:schemeClr val="accent5">
                        <a:lumMod val="75000"/>
                      </a:schemeClr>
                    </a:solidFill>
                  </a:rPr>
                  <a:t>0.2386 </a:t>
                </a:r>
                <a:r>
                  <a:rPr lang="en-US" sz="2200" dirty="0"/>
                  <a:t>* </a:t>
                </a:r>
                <a:r>
                  <a:rPr lang="en-US" sz="2200" dirty="0">
                    <a:solidFill>
                      <a:schemeClr val="accent5">
                        <a:lumMod val="75000"/>
                      </a:schemeClr>
                    </a:solidFill>
                  </a:rPr>
                  <a:t>0.5081</a:t>
                </a:r>
                <a:r>
                  <a:rPr lang="en-US" sz="2200" dirty="0"/>
                  <a:t> = </a:t>
                </a:r>
                <a:r>
                  <a:rPr lang="en-US" sz="2200" dirty="0">
                    <a:solidFill>
                      <a:srgbClr val="C00000"/>
                    </a:solidFill>
                  </a:rPr>
                  <a:t>−0.1999</a:t>
                </a:r>
                <a:r>
                  <a:rPr lang="en-US" sz="2200" dirty="0">
                    <a:highlight>
                      <a:srgbClr val="FFFF00"/>
                    </a:highlight>
                  </a:rPr>
                  <a:t> </a:t>
                </a:r>
              </a:p>
              <a:p>
                <a:pPr>
                  <a:buFont typeface="Wingdings" panose="05000000000000000000" pitchFamily="2" charset="2"/>
                  <a:buChar char="à"/>
                </a:pPr>
                <a:endParaRPr lang="en-US" sz="2000" dirty="0">
                  <a:highlight>
                    <a:srgbClr val="FFFF00"/>
                  </a:highlight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723B3C4-642F-DA0D-9AFB-AA594A5A903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43560" y="1541622"/>
                <a:ext cx="11992041" cy="4351338"/>
              </a:xfrm>
              <a:blipFill>
                <a:blip r:embed="rId2"/>
                <a:stretch>
                  <a:fillRect l="-5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5BA1072A-4AED-8427-7D4F-12BC15E715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6039" y="4606291"/>
            <a:ext cx="3517761" cy="210470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C101FF9-C551-A963-4786-A9BD634FE2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3855" y="710407"/>
            <a:ext cx="3933825" cy="2266950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77546E3-2144-6713-EBD9-833652FA2995}"/>
              </a:ext>
            </a:extLst>
          </p:cNvPr>
          <p:cNvSpPr/>
          <p:nvPr/>
        </p:nvSpPr>
        <p:spPr>
          <a:xfrm>
            <a:off x="10403840" y="5188688"/>
            <a:ext cx="856039" cy="704272"/>
          </a:xfrm>
          <a:prstGeom prst="roundRect">
            <a:avLst/>
          </a:prstGeom>
          <a:noFill/>
          <a:ln w="3492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494079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CC32F-899F-C49F-78AE-09190FBE1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Calculate Weights – Output Layer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D162A7A-ECA8-2506-0239-95452D4D7AF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59386" y="1495117"/>
                <a:ext cx="10515600" cy="4351338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en-US" dirty="0"/>
                  <a:t>Suppose that </a:t>
                </a:r>
                <a:r>
                  <a:rPr lang="en-US" dirty="0" err="1">
                    <a:solidFill>
                      <a:srgbClr val="C00000"/>
                    </a:solidFill>
                  </a:rPr>
                  <a:t>learning_rate</a:t>
                </a:r>
                <a:r>
                  <a:rPr lang="en-US" dirty="0">
                    <a:solidFill>
                      <a:srgbClr val="C00000"/>
                    </a:solidFill>
                  </a:rPr>
                  <a:t> = 0.01</a:t>
                </a:r>
              </a:p>
              <a:p>
                <a:pPr marL="0" indent="0">
                  <a:buNone/>
                </a:pPr>
                <a:r>
                  <a:rPr lang="en-US" dirty="0"/>
                  <a:t>W5_new = W5_old  - </a:t>
                </a:r>
                <a:r>
                  <a:rPr lang="en-US" dirty="0" err="1"/>
                  <a:t>learning_rate</a:t>
                </a:r>
                <a:r>
                  <a:rPr lang="en-US" dirty="0"/>
                  <a:t> *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r>
                          <a:rPr lang="en-US" sz="28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 = 0.4 – 0.01 * −0.1999  = </a:t>
                </a:r>
                <a:r>
                  <a:rPr lang="en-US" dirty="0">
                    <a:solidFill>
                      <a:srgbClr val="C00000"/>
                    </a:solidFill>
                  </a:rPr>
                  <a:t>0.402   </a:t>
                </a: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In a same way:</a:t>
                </a:r>
              </a:p>
              <a:p>
                <a:pPr marL="0" indent="0">
                  <a:buNone/>
                </a:pPr>
                <a:r>
                  <a:rPr lang="en-US" dirty="0"/>
                  <a:t>W6_new =</a:t>
                </a:r>
                <a:r>
                  <a:rPr lang="en-US" dirty="0">
                    <a:solidFill>
                      <a:srgbClr val="C00000"/>
                    </a:solidFill>
                  </a:rPr>
                  <a:t>0.452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We can use the same method for updating biases (</a:t>
                </a:r>
                <a:r>
                  <a:rPr lang="en-US" sz="1800" dirty="0"/>
                  <a:t>we ignored biases in this example</a:t>
                </a:r>
                <a:r>
                  <a:rPr lang="en-US" sz="2000" dirty="0"/>
                  <a:t>)</a:t>
                </a:r>
                <a:endParaRPr lang="en-US" sz="2000" dirty="0">
                  <a:solidFill>
                    <a:srgbClr val="C00000"/>
                  </a:solidFill>
                </a:endParaRP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The new weights are </a:t>
                </a:r>
                <a:r>
                  <a:rPr lang="en-US" dirty="0">
                    <a:solidFill>
                      <a:srgbClr val="C00000"/>
                    </a:solidFill>
                  </a:rPr>
                  <a:t>not updated </a:t>
                </a:r>
                <a:r>
                  <a:rPr lang="en-US" dirty="0"/>
                  <a:t>till all new weights are calculated 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D162A7A-ECA8-2506-0239-95452D4D7AF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59386" y="1495117"/>
                <a:ext cx="10515600" cy="4351338"/>
              </a:xfrm>
              <a:blipFill>
                <a:blip r:embed="rId2"/>
                <a:stretch>
                  <a:fillRect l="-1043" t="-2101" b="-33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CF5D563E-F098-3F6B-1D3C-BFC57446C3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6039" y="2498566"/>
            <a:ext cx="3517761" cy="2104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01119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34B94-915C-AE10-00A8-B5BB4DBA63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FA4E4-B9B8-512D-3A22-0C6951319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Backprop - Hidden Layer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A37582-8AC3-86DE-E381-CB611BC6468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92422"/>
                <a:ext cx="10515600" cy="435133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400" dirty="0"/>
                  <a:t>Now we move to the hidden layer:</a:t>
                </a:r>
              </a:p>
              <a:p>
                <a:pPr marL="0" indent="0">
                  <a:buNone/>
                </a:pPr>
                <a:r>
                  <a:rPr lang="en-US" sz="2400" dirty="0"/>
                  <a:t>Chain Rule: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sz="240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1_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𝑂𝑢𝑡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1_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𝑂𝑢𝑡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1_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𝐼𝑛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1_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𝐼𝑛</m:t>
                        </m:r>
                      </m:num>
                      <m:den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endParaRPr lang="en-US" sz="2400" dirty="0"/>
              </a:p>
              <a:p>
                <a:pPr marL="0" indent="0">
                  <a:buNone/>
                </a:pPr>
                <a:r>
                  <a:rPr lang="en-US" sz="2400" dirty="0"/>
                  <a:t>Chain Rules: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highlight>
                              <a:srgbClr val="00FF00"/>
                            </a:highlight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highlight>
                              <a:srgbClr val="00FF00"/>
                            </a:highlight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i="1">
                            <a:highlight>
                              <a:srgbClr val="00FF00"/>
                            </a:highlight>
                            <a:latin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r>
                          <a:rPr lang="en-US" sz="2400" i="1">
                            <a:highlight>
                              <a:srgbClr val="00FF00"/>
                            </a:highlight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i="1">
                            <a:highlight>
                              <a:srgbClr val="00FF00"/>
                            </a:highlight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sz="2400" i="1">
                            <a:highlight>
                              <a:srgbClr val="00FF00"/>
                            </a:highlight>
                            <a:latin typeface="Cambria Math" panose="02040503050406030204" pitchFamily="18" charset="0"/>
                          </a:rPr>
                          <m:t>1_</m:t>
                        </m:r>
                        <m:r>
                          <a:rPr lang="en-US" sz="2400" i="1">
                            <a:highlight>
                              <a:srgbClr val="00FF00"/>
                            </a:highlight>
                            <a:latin typeface="Cambria Math" panose="02040503050406030204" pitchFamily="18" charset="0"/>
                          </a:rPr>
                          <m:t>𝑂𝑢𝑡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400" i="1">
                            <a:highlight>
                              <a:srgbClr val="00FFFF"/>
                            </a:highlight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highlight>
                              <a:srgbClr val="00FFFF"/>
                            </a:highlight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i="1">
                            <a:highlight>
                              <a:srgbClr val="00FFFF"/>
                            </a:highlight>
                            <a:latin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r>
                          <a:rPr lang="en-US" sz="2400" i="1">
                            <a:highlight>
                              <a:srgbClr val="00FFFF"/>
                            </a:highlight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i="1">
                            <a:highlight>
                              <a:srgbClr val="00FFFF"/>
                            </a:highlight>
                            <a:latin typeface="Cambria Math" panose="02040503050406030204" pitchFamily="18" charset="0"/>
                          </a:rPr>
                          <m:t>𝑜</m:t>
                        </m:r>
                        <m:r>
                          <a:rPr lang="en-US" sz="2400" i="1">
                            <a:highlight>
                              <a:srgbClr val="00FFFF"/>
                            </a:highlight>
                            <a:latin typeface="Cambria Math" panose="02040503050406030204" pitchFamily="18" charset="0"/>
                          </a:rPr>
                          <m:t>1_</m:t>
                        </m:r>
                        <m:r>
                          <a:rPr lang="en-US" sz="2400" b="0" i="1" smtClean="0">
                            <a:highlight>
                              <a:srgbClr val="00FFFF"/>
                            </a:highlight>
                            <a:latin typeface="Cambria Math" panose="02040503050406030204" pitchFamily="18" charset="0"/>
                          </a:rPr>
                          <m:t>𝐼𝑛</m:t>
                        </m:r>
                        <m:r>
                          <a:rPr lang="en-US" sz="2400" i="1">
                            <a:highlight>
                              <a:srgbClr val="00FFFF"/>
                            </a:highlight>
                            <a:latin typeface="Cambria Math" panose="02040503050406030204" pitchFamily="18" charset="0"/>
                          </a:rPr>
                          <m:t>_</m:t>
                        </m:r>
                      </m:den>
                    </m:f>
                  </m:oMath>
                </a14:m>
                <a:r>
                  <a:rPr lang="en-US" sz="2400" dirty="0"/>
                  <a:t> *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i="1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  <m:t>𝑜</m:t>
                        </m:r>
                        <m:r>
                          <a:rPr lang="en-US" sz="2400" i="1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  <m:t>1_</m:t>
                        </m:r>
                        <m:r>
                          <a:rPr lang="en-US" sz="2400" i="1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  <m:t>𝐼𝑛</m:t>
                        </m:r>
                      </m:num>
                      <m:den>
                        <m:r>
                          <a:rPr lang="en-US" sz="2400" i="1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i="1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sz="2400" i="1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  <m:t>1_</m:t>
                        </m:r>
                        <m:r>
                          <a:rPr lang="en-US" sz="2400" i="1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  <m:t>𝑂𝑢𝑡</m:t>
                        </m:r>
                      </m:den>
                    </m:f>
                  </m:oMath>
                </a14:m>
                <a:r>
                  <a:rPr lang="en-US" sz="2400" dirty="0"/>
                  <a:t> </a:t>
                </a:r>
              </a:p>
              <a:p>
                <a:pPr marL="0" indent="0">
                  <a:buNone/>
                </a:pP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                    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sz="2400" i="1" smtClean="0">
                            <a:highlight>
                              <a:srgbClr val="00FFFF"/>
                            </a:highlight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highlight>
                              <a:srgbClr val="00FFFF"/>
                            </a:highlight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i="1">
                            <a:highlight>
                              <a:srgbClr val="00FFFF"/>
                            </a:highlight>
                            <a:latin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r>
                          <a:rPr lang="en-US" sz="2400" i="1">
                            <a:highlight>
                              <a:srgbClr val="00FFFF"/>
                            </a:highlight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i="1">
                            <a:highlight>
                              <a:srgbClr val="00FFFF"/>
                            </a:highlight>
                            <a:latin typeface="Cambria Math" panose="02040503050406030204" pitchFamily="18" charset="0"/>
                          </a:rPr>
                          <m:t>𝑜</m:t>
                        </m:r>
                        <m:r>
                          <a:rPr lang="en-US" sz="2400" i="1">
                            <a:highlight>
                              <a:srgbClr val="00FFFF"/>
                            </a:highlight>
                            <a:latin typeface="Cambria Math" panose="02040503050406030204" pitchFamily="18" charset="0"/>
                          </a:rPr>
                          <m:t>1_</m:t>
                        </m:r>
                        <m:r>
                          <a:rPr lang="en-US" sz="2400" i="1">
                            <a:highlight>
                              <a:srgbClr val="00FFFF"/>
                            </a:highlight>
                            <a:latin typeface="Cambria Math" panose="02040503050406030204" pitchFamily="18" charset="0"/>
                          </a:rPr>
                          <m:t>𝐼𝑛</m:t>
                        </m:r>
                      </m:den>
                    </m:f>
                  </m:oMath>
                </a14:m>
                <a:r>
                  <a:rPr lang="en-US" sz="2400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𝑂𝑢𝑡</m:t>
                        </m:r>
                      </m:den>
                    </m:f>
                  </m:oMath>
                </a14:m>
                <a:r>
                  <a:rPr lang="en-US" sz="2400" dirty="0">
                    <a:solidFill>
                      <a:srgbClr val="C00000"/>
                    </a:solidFill>
                  </a:rPr>
                  <a:t> *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𝑂𝑢𝑡</m:t>
                        </m:r>
                      </m:num>
                      <m:den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1_</m:t>
                        </m:r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𝐼𝑛</m:t>
                        </m:r>
                      </m:den>
                    </m:f>
                  </m:oMath>
                </a14:m>
                <a:r>
                  <a:rPr lang="en-US" sz="2400" dirty="0">
                    <a:solidFill>
                      <a:srgbClr val="C00000"/>
                    </a:solidFill>
                  </a:rPr>
                  <a:t> </a:t>
                </a:r>
                <a:r>
                  <a:rPr lang="en-US" sz="2400" dirty="0"/>
                  <a:t>= </a:t>
                </a:r>
                <a:r>
                  <a:rPr lang="en-US" sz="2400" dirty="0">
                    <a:solidFill>
                      <a:srgbClr val="C00000"/>
                    </a:solidFill>
                  </a:rPr>
                  <a:t>-1.649 * 0.2386 </a:t>
                </a:r>
                <a:r>
                  <a:rPr lang="en-US" sz="2400" dirty="0"/>
                  <a:t>=  </a:t>
                </a:r>
                <a:r>
                  <a:rPr lang="en-US" sz="2400" dirty="0">
                    <a:solidFill>
                      <a:srgbClr val="00B0F0"/>
                    </a:solidFill>
                  </a:rPr>
                  <a:t>−0.3935</a:t>
                </a:r>
              </a:p>
              <a:p>
                <a:pPr marL="0" indent="0">
                  <a:buNone/>
                </a:pP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i="1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  <m:t>𝑜</m:t>
                        </m:r>
                        <m:r>
                          <a:rPr lang="en-US" sz="2400" i="1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  <m:t>1_</m:t>
                        </m:r>
                        <m:r>
                          <a:rPr lang="en-US" sz="2400" i="1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  <m:t>𝐼𝑛</m:t>
                        </m:r>
                      </m:num>
                      <m:den>
                        <m:r>
                          <a:rPr lang="en-US" sz="2400" i="1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i="1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sz="2400" i="1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  <m:t>1_</m:t>
                        </m:r>
                        <m:r>
                          <a:rPr lang="en-US" sz="2400" i="1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  <m:t>𝑂𝑢𝑡</m:t>
                        </m:r>
                      </m:den>
                    </m:f>
                  </m:oMath>
                </a14:m>
                <a:r>
                  <a:rPr lang="en-US" sz="2400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1_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𝑂𝑢𝑡</m:t>
                        </m:r>
                        <m:r>
                          <m:rPr>
                            <m:nor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2400" dirty="0"/>
                          <m:t>∗</m:t>
                        </m:r>
                        <m:r>
                          <m:rPr>
                            <m:nor/>
                          </m:rPr>
                          <a:rPr lang="en-US" sz="2400" b="0" i="0" dirty="0" smtClean="0"/>
                          <m:t> </m:t>
                        </m:r>
                        <m:r>
                          <m:rPr>
                            <m:nor/>
                          </m:rPr>
                          <a:rPr lang="en-US" sz="2400" dirty="0"/>
                          <m:t>w</m:t>
                        </m:r>
                        <m:r>
                          <m:rPr>
                            <m:nor/>
                          </m:rPr>
                          <a:rPr lang="en-US" sz="2400" dirty="0"/>
                          <m:t>5 +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𝑂𝑢𝑡</m:t>
                        </m:r>
                        <m:r>
                          <m:rPr>
                            <m:nor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2400" dirty="0"/>
                          <m:t>∗</m:t>
                        </m:r>
                        <m:r>
                          <m:rPr>
                            <m:nor/>
                          </m:rPr>
                          <a:rPr lang="en-US" sz="2400" b="0" i="0" dirty="0" smtClean="0"/>
                          <m:t> </m:t>
                        </m:r>
                        <m:r>
                          <m:rPr>
                            <m:nor/>
                          </m:rPr>
                          <a:rPr lang="en-US" sz="2400" dirty="0"/>
                          <m:t>w</m:t>
                        </m:r>
                        <m:r>
                          <m:rPr>
                            <m:nor/>
                          </m:rPr>
                          <a:rPr lang="en-US" sz="2400" dirty="0"/>
                          <m:t>6 + </m:t>
                        </m:r>
                        <m:r>
                          <m:rPr>
                            <m:nor/>
                          </m:rPr>
                          <a:rPr lang="en-US" sz="2400" dirty="0"/>
                          <m:t>b</m:t>
                        </m:r>
                        <m:r>
                          <m:rPr>
                            <m:nor/>
                          </m:rPr>
                          <a:rPr lang="en-US" sz="2400" dirty="0"/>
                          <m:t>2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1_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𝑂𝑢𝑡</m:t>
                        </m:r>
                      </m:den>
                    </m:f>
                  </m:oMath>
                </a14:m>
                <a:r>
                  <a:rPr lang="en-US" sz="2400" dirty="0"/>
                  <a:t> = W5 = </a:t>
                </a:r>
                <a:r>
                  <a:rPr lang="en-US" sz="2400" dirty="0">
                    <a:solidFill>
                      <a:schemeClr val="accent4">
                        <a:lumMod val="50000"/>
                      </a:schemeClr>
                    </a:solidFill>
                  </a:rPr>
                  <a:t>0.40</a:t>
                </a:r>
              </a:p>
              <a:p>
                <a:pPr marL="0" indent="0">
                  <a:buNone/>
                </a:pPr>
                <a:r>
                  <a:rPr lang="en-US" sz="2400" dirty="0">
                    <a:sym typeface="Wingdings" panose="05000000000000000000" pitchFamily="2" charset="2"/>
                  </a:rPr>
                  <a:t>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highlight>
                              <a:srgbClr val="00FF00"/>
                            </a:highlight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highlight>
                              <a:srgbClr val="00FF00"/>
                            </a:highlight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i="1">
                            <a:highlight>
                              <a:srgbClr val="00FF00"/>
                            </a:highlight>
                            <a:latin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r>
                          <a:rPr lang="en-US" sz="2400" i="1">
                            <a:highlight>
                              <a:srgbClr val="00FF00"/>
                            </a:highlight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i="1">
                            <a:highlight>
                              <a:srgbClr val="00FF00"/>
                            </a:highlight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sz="2400" i="1">
                            <a:highlight>
                              <a:srgbClr val="00FF00"/>
                            </a:highlight>
                            <a:latin typeface="Cambria Math" panose="02040503050406030204" pitchFamily="18" charset="0"/>
                          </a:rPr>
                          <m:t>1_</m:t>
                        </m:r>
                        <m:r>
                          <a:rPr lang="en-US" sz="2400" i="1">
                            <a:highlight>
                              <a:srgbClr val="00FF00"/>
                            </a:highlight>
                            <a:latin typeface="Cambria Math" panose="02040503050406030204" pitchFamily="18" charset="0"/>
                          </a:rPr>
                          <m:t>𝑂𝑢𝑡</m:t>
                        </m:r>
                      </m:den>
                    </m:f>
                  </m:oMath>
                </a14:m>
                <a:r>
                  <a:rPr lang="en-US" sz="2400" dirty="0"/>
                  <a:t> = </a:t>
                </a:r>
                <a:r>
                  <a:rPr lang="en-US" sz="2400" dirty="0">
                    <a:solidFill>
                      <a:srgbClr val="00B0F0"/>
                    </a:solidFill>
                  </a:rPr>
                  <a:t>−0.3935</a:t>
                </a:r>
                <a:r>
                  <a:rPr lang="en-US" sz="2400" dirty="0"/>
                  <a:t> * </a:t>
                </a:r>
                <a:r>
                  <a:rPr lang="en-US" sz="2400" dirty="0">
                    <a:solidFill>
                      <a:schemeClr val="accent4">
                        <a:lumMod val="50000"/>
                      </a:schemeClr>
                    </a:solidFill>
                  </a:rPr>
                  <a:t>0.40</a:t>
                </a:r>
                <a:r>
                  <a:rPr lang="en-US" sz="2400" dirty="0"/>
                  <a:t> = </a:t>
                </a:r>
                <a:r>
                  <a:rPr lang="en-US" sz="2400" dirty="0">
                    <a:solidFill>
                      <a:schemeClr val="accent6">
                        <a:lumMod val="50000"/>
                      </a:schemeClr>
                    </a:solidFill>
                  </a:rPr>
                  <a:t>−0.1574</a:t>
                </a:r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A37582-8AC3-86DE-E381-CB611BC6468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92422"/>
                <a:ext cx="10515600" cy="4351338"/>
              </a:xfrm>
              <a:blipFill>
                <a:blip r:embed="rId3"/>
                <a:stretch>
                  <a:fillRect l="-928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3BC242F4-3286-306D-05FE-65FB2A5D62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6659" y="279646"/>
            <a:ext cx="3524250" cy="23431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5836156-2129-C328-F11A-93BB821EF9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32925" y="1762715"/>
            <a:ext cx="2599342" cy="1555209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1D1157E0-361C-23AF-84F9-92F64F17EEDB}"/>
              </a:ext>
            </a:extLst>
          </p:cNvPr>
          <p:cNvSpPr/>
          <p:nvPr/>
        </p:nvSpPr>
        <p:spPr>
          <a:xfrm>
            <a:off x="10362431" y="1690688"/>
            <a:ext cx="740330" cy="705036"/>
          </a:xfrm>
          <a:prstGeom prst="roundRect">
            <a:avLst/>
          </a:prstGeom>
          <a:noFill/>
          <a:ln w="3492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BCDFD6A-1B0B-835C-6304-3BC61883553A}"/>
                  </a:ext>
                </a:extLst>
              </p:cNvPr>
              <p:cNvSpPr txBox="1"/>
              <p:nvPr/>
            </p:nvSpPr>
            <p:spPr>
              <a:xfrm>
                <a:off x="8031422" y="4192731"/>
                <a:ext cx="4537753" cy="16510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000" dirty="0"/>
                  <a:t> Chain rule </a:t>
                </a:r>
                <a:r>
                  <a:rPr lang="en-US" sz="2000" dirty="0">
                    <a:solidFill>
                      <a:srgbClr val="C00000"/>
                    </a:solidFill>
                  </a:rPr>
                  <a:t>re-use calculations </a:t>
                </a:r>
                <a:r>
                  <a:rPr lang="en-US" sz="2000" dirty="0"/>
                  <a:t>of gradients in the last layer </a:t>
                </a:r>
                <a:r>
                  <a:rPr lang="en-US" sz="2000" dirty="0">
                    <a:solidFill>
                      <a:schemeClr val="tx1"/>
                    </a:solidFill>
                  </a:rPr>
                  <a:t>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  <m: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𝑂𝑢𝑡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C00000"/>
                    </a:solidFill>
                  </a:rPr>
                  <a:t>  </a:t>
                </a:r>
                <a:r>
                  <a:rPr lang="en-US" sz="2000" dirty="0"/>
                  <a:t>and</a:t>
                </a:r>
                <a:r>
                  <a:rPr lang="en-US" sz="2000" dirty="0">
                    <a:solidFill>
                      <a:srgbClr val="C00000"/>
                    </a:solidFill>
                  </a:rPr>
                  <a:t>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  <m: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𝑂𝑢𝑡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  <m: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1_</m:t>
                        </m:r>
                        <m: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𝐼𝑛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C00000"/>
                    </a:solidFill>
                  </a:rPr>
                  <a:t> </a:t>
                </a:r>
                <a:r>
                  <a:rPr lang="en-US" sz="2000" dirty="0">
                    <a:solidFill>
                      <a:schemeClr val="tx1"/>
                    </a:solidFill>
                  </a:rPr>
                  <a:t>) which </a:t>
                </a:r>
                <a:r>
                  <a:rPr lang="en-US" sz="2000" dirty="0"/>
                  <a:t>reduces the required computational resources significantly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BCDFD6A-1B0B-835C-6304-3BC6188355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1422" y="4192731"/>
                <a:ext cx="4537753" cy="1651029"/>
              </a:xfrm>
              <a:prstGeom prst="rect">
                <a:avLst/>
              </a:prstGeom>
              <a:blipFill>
                <a:blip r:embed="rId6"/>
                <a:stretch>
                  <a:fillRect l="-1342" t="-2214" b="-55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Arrow: Left 5">
            <a:extLst>
              <a:ext uri="{FF2B5EF4-FFF2-40B4-BE49-F238E27FC236}">
                <a16:creationId xmlns:a16="http://schemas.microsoft.com/office/drawing/2014/main" id="{0893B7EB-1120-E4A1-D503-A87D00D3030B}"/>
              </a:ext>
            </a:extLst>
          </p:cNvPr>
          <p:cNvSpPr/>
          <p:nvPr/>
        </p:nvSpPr>
        <p:spPr>
          <a:xfrm rot="2096127">
            <a:off x="7588781" y="3790139"/>
            <a:ext cx="836877" cy="347258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32640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78E531D-34DB-2744-E71B-62158513AB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4384" y="2142966"/>
            <a:ext cx="3517761" cy="210470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97B47D9-5DB8-8397-B22F-98809D35D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Calculate Weights – Hidden Layer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CFF78AB-172F-B7C1-44BA-6A840D4CBF2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09855" y="1690687"/>
                <a:ext cx="11172290" cy="4802187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1_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𝑂𝑢𝑡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1_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𝐼𝑛</m:t>
                        </m:r>
                      </m:den>
                    </m:f>
                  </m:oMath>
                </a14:m>
                <a:r>
                  <a:rPr lang="en-US" sz="2400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en-US" sz="2400" b="0" i="0" dirty="0" smtClean="0"/>
                          <m:t>S</m:t>
                        </m:r>
                        <m:r>
                          <m:rPr>
                            <m:nor/>
                          </m:rPr>
                          <a:rPr lang="en-US" sz="2400" dirty="0"/>
                          <m:t>igmoid</m:t>
                        </m:r>
                        <m:r>
                          <m:rPr>
                            <m:nor/>
                          </m:rPr>
                          <a:rPr lang="en-US" sz="2400" dirty="0"/>
                          <m:t>(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1_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𝐼𝑛</m:t>
                        </m:r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1_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𝐼𝑛</m:t>
                        </m:r>
                      </m:den>
                    </m:f>
                  </m:oMath>
                </a14:m>
                <a:r>
                  <a:rPr lang="en-US" sz="2400" dirty="0"/>
                  <a:t> =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400" dirty="0"/>
                      <m:t>sigmoid</m:t>
                    </m:r>
                    <m:r>
                      <m:rPr>
                        <m:nor/>
                      </m:rPr>
                      <a:rPr lang="en-US" sz="2400" dirty="0"/>
                      <m:t>(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1_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𝐼𝑛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(1-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400" dirty="0"/>
                      <m:t>sigmoid</m:t>
                    </m:r>
                    <m:r>
                      <m:rPr>
                        <m:nor/>
                      </m:rPr>
                      <a:rPr lang="en-US" sz="2400" dirty="0"/>
                      <m:t>(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1_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𝐼𝑛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) = h1_out * (1- h1_out) = 0.5081 * (1- 0.5081) = 0.2499</a:t>
                </a:r>
              </a:p>
              <a:p>
                <a:pPr marL="0" indent="0">
                  <a:buNone/>
                </a:pP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1_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𝐼𝑛</m:t>
                        </m:r>
                      </m:num>
                      <m:den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400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nor/>
                              </m:rPr>
                              <a:rPr lang="en-US" sz="2400" dirty="0"/>
                              <m:t>i</m:t>
                            </m:r>
                            <m:r>
                              <m:rPr>
                                <m:nor/>
                              </m:rPr>
                              <a:rPr lang="en-US" sz="2400" dirty="0"/>
                              <m:t>1∗</m:t>
                            </m:r>
                            <m:r>
                              <m:rPr>
                                <m:nor/>
                              </m:rPr>
                              <a:rPr lang="en-US" sz="2400" dirty="0"/>
                              <m:t>w</m:t>
                            </m:r>
                            <m:r>
                              <m:rPr>
                                <m:nor/>
                              </m:rPr>
                              <a:rPr lang="en-US" sz="2400" dirty="0"/>
                              <m:t>1 + </m:t>
                            </m:r>
                            <m:r>
                              <m:rPr>
                                <m:nor/>
                              </m:rPr>
                              <a:rPr lang="en-US" sz="2400" dirty="0"/>
                              <m:t>i</m:t>
                            </m:r>
                            <m:r>
                              <m:rPr>
                                <m:nor/>
                              </m:rPr>
                              <a:rPr lang="en-US" sz="2400" dirty="0"/>
                              <m:t>2∗</m:t>
                            </m:r>
                            <m:r>
                              <m:rPr>
                                <m:nor/>
                              </m:rPr>
                              <a:rPr lang="en-US" sz="2400" dirty="0"/>
                              <m:t>w</m:t>
                            </m:r>
                            <m:r>
                              <m:rPr>
                                <m:nor/>
                              </m:rPr>
                              <a:rPr lang="en-US" sz="2400" dirty="0"/>
                              <m:t>3 + </m:t>
                            </m:r>
                            <m:r>
                              <m:rPr>
                                <m:nor/>
                              </m:rPr>
                              <a:rPr lang="en-US" sz="2400" dirty="0"/>
                              <m:t>b</m:t>
                            </m:r>
                            <m:r>
                              <m:rPr>
                                <m:nor/>
                              </m:rPr>
                              <a:rPr lang="en-US" sz="2400" dirty="0"/>
                              <m:t>1</m:t>
                            </m:r>
                          </m:e>
                        </m:d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400" dirty="0"/>
                  <a:t> = i1 = 0.05</a:t>
                </a:r>
              </a:p>
              <a:p>
                <a:pPr>
                  <a:buFont typeface="Wingdings" panose="05000000000000000000" pitchFamily="2" charset="2"/>
                  <a:buChar char="à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400" dirty="0"/>
                  <a:t> = −0.1574 * 0.2499 * 0.05 = </a:t>
                </a:r>
                <a:r>
                  <a:rPr lang="en-US" sz="2400" dirty="0">
                    <a:solidFill>
                      <a:srgbClr val="C00000"/>
                    </a:solidFill>
                  </a:rPr>
                  <a:t>−0.001966</a:t>
                </a:r>
              </a:p>
              <a:p>
                <a:pPr>
                  <a:buFont typeface="Wingdings" panose="05000000000000000000" pitchFamily="2" charset="2"/>
                  <a:buChar char="à"/>
                </a:pPr>
                <a:endParaRPr lang="en-US" sz="2400" dirty="0"/>
              </a:p>
              <a:p>
                <a:pPr marL="0" indent="0">
                  <a:buNone/>
                </a:pPr>
                <a:r>
                  <a:rPr lang="en-US" sz="2400" dirty="0"/>
                  <a:t>W1_new = W1_old  - </a:t>
                </a:r>
                <a:r>
                  <a:rPr lang="en-US" sz="2400" dirty="0" err="1"/>
                  <a:t>learning_rate</a:t>
                </a:r>
                <a:r>
                  <a:rPr lang="en-US" sz="2400" dirty="0"/>
                  <a:t> *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400" dirty="0"/>
                  <a:t> = 0.15 – 0.01 * −0.001966 = </a:t>
                </a:r>
                <a:r>
                  <a:rPr lang="en-US" sz="2400" dirty="0">
                    <a:solidFill>
                      <a:srgbClr val="C00000"/>
                    </a:solidFill>
                  </a:rPr>
                  <a:t>0.15002</a:t>
                </a:r>
              </a:p>
              <a:p>
                <a:pPr marL="0" indent="0">
                  <a:buNone/>
                </a:pPr>
                <a:r>
                  <a:rPr lang="en-US" sz="2400" dirty="0"/>
                  <a:t>In the same way : W2_new = </a:t>
                </a:r>
                <a:r>
                  <a:rPr lang="en-US" sz="2400" dirty="0">
                    <a:solidFill>
                      <a:srgbClr val="C00000"/>
                    </a:solidFill>
                  </a:rPr>
                  <a:t>0.20002</a:t>
                </a:r>
                <a:r>
                  <a:rPr lang="en-US" sz="2400" dirty="0"/>
                  <a:t> , W3_new =</a:t>
                </a:r>
                <a:r>
                  <a:rPr lang="en-US" sz="2400" dirty="0">
                    <a:solidFill>
                      <a:srgbClr val="C00000"/>
                    </a:solidFill>
                  </a:rPr>
                  <a:t>0.25004</a:t>
                </a:r>
                <a:r>
                  <a:rPr lang="en-US" sz="2400" dirty="0"/>
                  <a:t>, W4_new = </a:t>
                </a:r>
                <a:r>
                  <a:rPr lang="en-US" sz="2400" dirty="0">
                    <a:solidFill>
                      <a:srgbClr val="C00000"/>
                    </a:solidFill>
                  </a:rPr>
                  <a:t>0.30004</a:t>
                </a:r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r>
                  <a:rPr lang="en-US" sz="2400" dirty="0"/>
                  <a:t>In </a:t>
                </a:r>
                <a:r>
                  <a:rPr lang="en-US" sz="2400" dirty="0">
                    <a:solidFill>
                      <a:srgbClr val="C00000"/>
                    </a:solidFill>
                  </a:rPr>
                  <a:t>earlier layers </a:t>
                </a:r>
                <a:r>
                  <a:rPr lang="en-US" sz="2400" dirty="0"/>
                  <a:t>chain rule involves product of derivatives from all subsequent layers, which may lead to </a:t>
                </a:r>
                <a:r>
                  <a:rPr lang="en-US" sz="2400" dirty="0">
                    <a:solidFill>
                      <a:srgbClr val="C00000"/>
                    </a:solidFill>
                  </a:rPr>
                  <a:t>small</a:t>
                </a:r>
                <a:r>
                  <a:rPr lang="en-US" sz="2400" dirty="0"/>
                  <a:t> </a:t>
                </a:r>
                <a:r>
                  <a:rPr lang="en-US" sz="2400" dirty="0">
                    <a:solidFill>
                      <a:srgbClr val="C00000"/>
                    </a:solidFill>
                  </a:rPr>
                  <a:t>gradients</a:t>
                </a:r>
                <a:r>
                  <a:rPr lang="en-US" sz="2400" dirty="0"/>
                  <a:t> that make </a:t>
                </a:r>
                <a:r>
                  <a:rPr lang="en-US" sz="2400" dirty="0">
                    <a:solidFill>
                      <a:srgbClr val="C00000"/>
                    </a:solidFill>
                  </a:rPr>
                  <a:t>tiny updates </a:t>
                </a:r>
                <a:r>
                  <a:rPr lang="en-US" sz="2400" dirty="0"/>
                  <a:t>in parameters (slow learning)</a:t>
                </a:r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CFF78AB-172F-B7C1-44BA-6A840D4CBF2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09855" y="1690687"/>
                <a:ext cx="11172290" cy="4802187"/>
              </a:xfrm>
              <a:blipFill>
                <a:blip r:embed="rId4"/>
                <a:stretch>
                  <a:fillRect l="-873" r="-4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5206472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450A6F2-4DA4-05D5-D423-29E2425F51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2134" y="2656405"/>
            <a:ext cx="3205516" cy="122684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91BC73F-1527-2134-03CB-F3C5B45CA8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7697" y="5424728"/>
            <a:ext cx="3039953" cy="143327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8E7FDB6-CAA2-96DC-6743-29C996F7AC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088" y="155022"/>
            <a:ext cx="10515600" cy="1325563"/>
          </a:xfrm>
        </p:spPr>
        <p:txBody>
          <a:bodyPr/>
          <a:lstStyle/>
          <a:p>
            <a:r>
              <a:rPr lang="en-US" dirty="0"/>
              <a:t>Update Weights and New Iterations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F6ACDB-CCA0-688E-F489-718C098291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087" y="1330842"/>
            <a:ext cx="9240749" cy="5151238"/>
          </a:xfrm>
        </p:spPr>
        <p:txBody>
          <a:bodyPr>
            <a:normAutofit lnSpcReduction="10000"/>
          </a:bodyPr>
          <a:lstStyle/>
          <a:p>
            <a:r>
              <a:rPr lang="en-US" sz="2600" dirty="0"/>
              <a:t>After calculation of all new parameters, all the weights and biases will be </a:t>
            </a:r>
            <a:r>
              <a:rPr lang="en-US" sz="2600" dirty="0">
                <a:solidFill>
                  <a:srgbClr val="C00000"/>
                </a:solidFill>
              </a:rPr>
              <a:t>updated</a:t>
            </a:r>
            <a:r>
              <a:rPr lang="en-US" sz="2600" dirty="0"/>
              <a:t> in the network </a:t>
            </a:r>
            <a:r>
              <a:rPr lang="en-US" sz="2600" dirty="0">
                <a:solidFill>
                  <a:srgbClr val="C00000"/>
                </a:solidFill>
              </a:rPr>
              <a:t>together </a:t>
            </a:r>
            <a:r>
              <a:rPr lang="en-US" sz="2600" dirty="0"/>
              <a:t>(one </a:t>
            </a:r>
            <a:r>
              <a:rPr lang="en-US" sz="2600" dirty="0">
                <a:solidFill>
                  <a:srgbClr val="C00000"/>
                </a:solidFill>
              </a:rPr>
              <a:t>training step</a:t>
            </a:r>
            <a:r>
              <a:rPr lang="en-US" sz="2600" dirty="0"/>
              <a:t>) </a:t>
            </a:r>
          </a:p>
          <a:p>
            <a:r>
              <a:rPr lang="en-US" sz="2600" dirty="0"/>
              <a:t>Now we can use forward propagation again and In a same way of calculation </a:t>
            </a:r>
            <a:r>
              <a:rPr lang="en-US" sz="2600" dirty="0">
                <a:solidFill>
                  <a:srgbClr val="C00000"/>
                </a:solidFill>
              </a:rPr>
              <a:t>loss</a:t>
            </a:r>
            <a:r>
              <a:rPr lang="en-US" sz="2600" dirty="0"/>
              <a:t> in the first step:</a:t>
            </a:r>
          </a:p>
          <a:p>
            <a:pPr marL="0" indent="0">
              <a:buNone/>
            </a:pPr>
            <a:r>
              <a:rPr lang="en-US" sz="2600" dirty="0"/>
              <a:t>   E = </a:t>
            </a:r>
            <a:r>
              <a:rPr lang="en-US" sz="2400" dirty="0">
                <a:solidFill>
                  <a:srgbClr val="C00000"/>
                </a:solidFill>
              </a:rPr>
              <a:t>0.496 </a:t>
            </a:r>
            <a:r>
              <a:rPr lang="en-US" sz="2400" dirty="0"/>
              <a:t>(it was 0.499)</a:t>
            </a:r>
            <a:endParaRPr lang="en-US" sz="2600" dirty="0"/>
          </a:p>
          <a:p>
            <a:pPr marL="0" indent="0">
              <a:buNone/>
            </a:pPr>
            <a:endParaRPr lang="en-US" sz="2600" dirty="0"/>
          </a:p>
          <a:p>
            <a:r>
              <a:rPr lang="en-US" sz="2600" dirty="0"/>
              <a:t>The process can be </a:t>
            </a:r>
            <a:r>
              <a:rPr lang="en-US" sz="2600" dirty="0">
                <a:solidFill>
                  <a:srgbClr val="C00000"/>
                </a:solidFill>
              </a:rPr>
              <a:t>repeated</a:t>
            </a:r>
            <a:r>
              <a:rPr lang="en-US" sz="2600" dirty="0"/>
              <a:t> to gradually minimize error </a:t>
            </a:r>
          </a:p>
          <a:p>
            <a:r>
              <a:rPr lang="en-US" sz="2600" dirty="0"/>
              <a:t>Each</a:t>
            </a:r>
            <a:r>
              <a:rPr lang="en-US" sz="2600" dirty="0">
                <a:solidFill>
                  <a:srgbClr val="C00000"/>
                </a:solidFill>
              </a:rPr>
              <a:t> iteration</a:t>
            </a:r>
            <a:r>
              <a:rPr lang="en-US" sz="2600" dirty="0"/>
              <a:t> of training NN on all training data is called </a:t>
            </a:r>
            <a:r>
              <a:rPr lang="en-US" sz="2600" dirty="0">
                <a:solidFill>
                  <a:srgbClr val="C00000"/>
                </a:solidFill>
              </a:rPr>
              <a:t>epoch</a:t>
            </a:r>
          </a:p>
          <a:p>
            <a:r>
              <a:rPr lang="en-US" sz="2600" dirty="0"/>
              <a:t>The epochs repeated </a:t>
            </a:r>
            <a:r>
              <a:rPr lang="en-US" sz="2600" dirty="0">
                <a:solidFill>
                  <a:srgbClr val="C00000"/>
                </a:solidFill>
              </a:rPr>
              <a:t>until</a:t>
            </a:r>
            <a:r>
              <a:rPr lang="en-US" sz="2600" dirty="0"/>
              <a:t> the loss is </a:t>
            </a:r>
            <a:r>
              <a:rPr lang="en-US" sz="2600" dirty="0">
                <a:solidFill>
                  <a:srgbClr val="C00000"/>
                </a:solidFill>
              </a:rPr>
              <a:t>less</a:t>
            </a:r>
            <a:r>
              <a:rPr lang="en-US" sz="2600" dirty="0"/>
              <a:t> than a threshold or </a:t>
            </a:r>
            <a:r>
              <a:rPr lang="en-US" sz="2600" dirty="0">
                <a:solidFill>
                  <a:srgbClr val="C00000"/>
                </a:solidFill>
              </a:rPr>
              <a:t>number of epochs </a:t>
            </a:r>
            <a:r>
              <a:rPr lang="en-US" sz="2600" dirty="0"/>
              <a:t>exceeds than a maximum threshold or decrease in loss is </a:t>
            </a:r>
            <a:r>
              <a:rPr lang="en-US" sz="2600" dirty="0">
                <a:solidFill>
                  <a:srgbClr val="C00000"/>
                </a:solidFill>
              </a:rPr>
              <a:t>not significant </a:t>
            </a:r>
            <a:r>
              <a:rPr lang="en-US" sz="2600" dirty="0"/>
              <a:t>(no improvement).</a:t>
            </a:r>
          </a:p>
          <a:p>
            <a:pPr marL="0" indent="0">
              <a:buNone/>
            </a:pPr>
            <a:r>
              <a:rPr lang="en-US" sz="2600" dirty="0"/>
              <a:t>There are different </a:t>
            </a:r>
            <a:r>
              <a:rPr lang="en-US" sz="2600" dirty="0">
                <a:solidFill>
                  <a:srgbClr val="C00000"/>
                </a:solidFill>
              </a:rPr>
              <a:t>strategies</a:t>
            </a:r>
            <a:r>
              <a:rPr lang="en-US" sz="2600" dirty="0"/>
              <a:t> to train a NN in </a:t>
            </a:r>
            <a:r>
              <a:rPr lang="en-US" sz="2600" dirty="0">
                <a:solidFill>
                  <a:srgbClr val="C00000"/>
                </a:solidFill>
              </a:rPr>
              <a:t>each epoch</a:t>
            </a:r>
          </a:p>
        </p:txBody>
      </p:sp>
    </p:spTree>
    <p:extLst>
      <p:ext uri="{BB962C8B-B14F-4D97-AF65-F5344CB8AC3E}">
        <p14:creationId xmlns:p14="http://schemas.microsoft.com/office/powerpoint/2010/main" val="382170709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EC66A59-5060-892C-4F95-9E8664CDC0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8712" y="4635665"/>
            <a:ext cx="3581400" cy="20383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280F692-8370-E128-1C9A-9C71AF0B1F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952" y="123389"/>
            <a:ext cx="10972800" cy="924807"/>
          </a:xfrm>
        </p:spPr>
        <p:txBody>
          <a:bodyPr>
            <a:normAutofit/>
          </a:bodyPr>
          <a:lstStyle/>
          <a:p>
            <a:r>
              <a:rPr lang="en-US" sz="4400" dirty="0"/>
              <a:t>Stochastic Gradient Descent (SGD)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CFA38C-3938-DF79-6AE2-92AF7D1566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952" y="1203159"/>
            <a:ext cx="11313248" cy="4077758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/>
              <a:t>Runs </a:t>
            </a:r>
            <a:r>
              <a:rPr lang="en-US" dirty="0">
                <a:solidFill>
                  <a:srgbClr val="C00000"/>
                </a:solidFill>
              </a:rPr>
              <a:t>one training </a:t>
            </a:r>
            <a:r>
              <a:rPr lang="en-US" dirty="0"/>
              <a:t>example per iteration and updates each training example's parameters one at a time till all training data are covered (one epoch).</a:t>
            </a:r>
          </a:p>
          <a:p>
            <a:r>
              <a:rPr lang="en-US" dirty="0"/>
              <a:t>It </a:t>
            </a:r>
            <a:r>
              <a:rPr lang="en-US" dirty="0">
                <a:solidFill>
                  <a:srgbClr val="C00000"/>
                </a:solidFill>
              </a:rPr>
              <a:t>repeats</a:t>
            </a:r>
            <a:r>
              <a:rPr lang="en-US" dirty="0"/>
              <a:t> this process several times based on a given </a:t>
            </a:r>
            <a:r>
              <a:rPr lang="en-US" dirty="0">
                <a:solidFill>
                  <a:srgbClr val="C00000"/>
                </a:solidFill>
              </a:rPr>
              <a:t>hyperparameter</a:t>
            </a:r>
            <a:r>
              <a:rPr lang="en-US" dirty="0"/>
              <a:t> (number of epochs).</a:t>
            </a:r>
          </a:p>
          <a:p>
            <a:r>
              <a:rPr lang="en-US" dirty="0"/>
              <a:t>Each epoch consists of using </a:t>
            </a:r>
            <a:r>
              <a:rPr lang="en-US" dirty="0">
                <a:solidFill>
                  <a:srgbClr val="C00000"/>
                </a:solidFill>
              </a:rPr>
              <a:t>every training example once </a:t>
            </a:r>
            <a:r>
              <a:rPr lang="en-US" dirty="0"/>
              <a:t>to update the model's parameters.</a:t>
            </a:r>
          </a:p>
          <a:p>
            <a:r>
              <a:rPr lang="en-US" dirty="0"/>
              <a:t>Less computational resource for each epoch, therefore more practical for </a:t>
            </a:r>
            <a:r>
              <a:rPr lang="en-US" dirty="0">
                <a:solidFill>
                  <a:srgbClr val="C00000"/>
                </a:solidFill>
              </a:rPr>
              <a:t>large datasets</a:t>
            </a:r>
            <a:r>
              <a:rPr lang="en-US" dirty="0"/>
              <a:t>.</a:t>
            </a:r>
          </a:p>
          <a:p>
            <a:r>
              <a:rPr lang="en-US" dirty="0">
                <a:solidFill>
                  <a:srgbClr val="C00000"/>
                </a:solidFill>
              </a:rPr>
              <a:t>Gradient path is noisier </a:t>
            </a:r>
            <a:r>
              <a:rPr lang="en-US" dirty="0"/>
              <a:t>and usually it needs more updates since the model trained for a single example in each epoch. </a:t>
            </a:r>
          </a:p>
          <a:p>
            <a:r>
              <a:rPr lang="en-US" dirty="0">
                <a:solidFill>
                  <a:srgbClr val="C00000"/>
                </a:solidFill>
              </a:rPr>
              <a:t>Less prone to local optimum </a:t>
            </a:r>
            <a:r>
              <a:rPr lang="en-US" dirty="0"/>
              <a:t>since there are more noises in the path.</a:t>
            </a:r>
          </a:p>
          <a:p>
            <a:r>
              <a:rPr lang="en-US" dirty="0"/>
              <a:t>it shows some computational </a:t>
            </a:r>
            <a:r>
              <a:rPr lang="en-US" dirty="0">
                <a:solidFill>
                  <a:srgbClr val="C00000"/>
                </a:solidFill>
              </a:rPr>
              <a:t>efficiency losses </a:t>
            </a:r>
            <a:r>
              <a:rPr lang="en-US" dirty="0"/>
              <a:t>in comparison to batch gradient since the path is noisier.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748FEC-2FCA-7BA4-5CEB-D08B02DF65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6425" y="4557718"/>
            <a:ext cx="2282604" cy="21942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224326C-7D6D-B26C-E464-E3DB8D02D9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90311" y="4640464"/>
            <a:ext cx="1850527" cy="2111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373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Artificial Neuron with Sigmoid Activation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27760" y="1768474"/>
            <a:ext cx="10962640" cy="4632325"/>
          </a:xfrm>
        </p:spPr>
        <p:txBody>
          <a:bodyPr>
            <a:normAutofit/>
          </a:bodyPr>
          <a:lstStyle/>
          <a:p>
            <a:pPr marL="320675" indent="-320675" defTabSz="852488">
              <a:spcBef>
                <a:spcPct val="45000"/>
              </a:spcBef>
            </a:pPr>
            <a:r>
              <a:rPr lang="en-US" sz="2600" dirty="0"/>
              <a:t>An artificial neuron with Sigmoid activation can be used for </a:t>
            </a:r>
            <a:r>
              <a:rPr lang="en-US" sz="2600" dirty="0">
                <a:solidFill>
                  <a:srgbClr val="C00000"/>
                </a:solidFill>
              </a:rPr>
              <a:t>binary</a:t>
            </a:r>
            <a:r>
              <a:rPr lang="en-US" sz="2600" dirty="0"/>
              <a:t> </a:t>
            </a:r>
            <a:r>
              <a:rPr lang="en-US" sz="2600" dirty="0">
                <a:solidFill>
                  <a:srgbClr val="C00000"/>
                </a:solidFill>
              </a:rPr>
              <a:t>classification</a:t>
            </a:r>
            <a:r>
              <a:rPr lang="en-US" sz="2600" dirty="0"/>
              <a:t> as it produces a value between 0 and 1</a:t>
            </a:r>
          </a:p>
          <a:p>
            <a:r>
              <a:rPr lang="en-US" sz="2600" dirty="0"/>
              <a:t>The output of the Sigmoid function is interpreted as the </a:t>
            </a:r>
            <a:r>
              <a:rPr lang="en-US" sz="2600" dirty="0">
                <a:solidFill>
                  <a:srgbClr val="C00000"/>
                </a:solidFill>
              </a:rPr>
              <a:t>probability</a:t>
            </a:r>
            <a:r>
              <a:rPr lang="en-US" sz="2600" dirty="0"/>
              <a:t> that a given input x belongs to the positive class.</a:t>
            </a:r>
          </a:p>
          <a:p>
            <a:r>
              <a:rPr lang="en-US" sz="2600" dirty="0"/>
              <a:t>For two classes, if the value is greater than a </a:t>
            </a:r>
            <a:r>
              <a:rPr lang="en-US" sz="2600" dirty="0">
                <a:solidFill>
                  <a:srgbClr val="C00000"/>
                </a:solidFill>
              </a:rPr>
              <a:t>threshold</a:t>
            </a:r>
            <a:r>
              <a:rPr lang="en-US" sz="2600" dirty="0"/>
              <a:t> (e.g., 0.5) then it belongs to Class 1 otherwise it belongs to Class 0. </a:t>
            </a:r>
          </a:p>
          <a:p>
            <a:r>
              <a:rPr lang="en-US" sz="2600" dirty="0"/>
              <a:t>An artificial </a:t>
            </a:r>
            <a:r>
              <a:rPr lang="en-US" sz="2400" dirty="0"/>
              <a:t>neuron with Sigmoid activation is similar to </a:t>
            </a:r>
            <a:r>
              <a:rPr lang="en-US" sz="2400" dirty="0">
                <a:solidFill>
                  <a:srgbClr val="C00000"/>
                </a:solidFill>
              </a:rPr>
              <a:t>Logistic Regression </a:t>
            </a:r>
            <a:r>
              <a:rPr lang="en-US" sz="2400" dirty="0"/>
              <a:t>model</a:t>
            </a:r>
            <a:endParaRPr lang="en-US" sz="2600" dirty="0"/>
          </a:p>
          <a:p>
            <a:pPr marL="320675" indent="-320675" defTabSz="852488">
              <a:spcBef>
                <a:spcPct val="45000"/>
              </a:spcBef>
            </a:pPr>
            <a:endParaRPr lang="en-US" sz="2600" dirty="0"/>
          </a:p>
          <a:p>
            <a:pPr marL="320675" indent="-320675" defTabSz="852488">
              <a:spcBef>
                <a:spcPct val="45000"/>
              </a:spcBef>
            </a:pPr>
            <a:endParaRPr lang="en-US" sz="2600" dirty="0">
              <a:latin typeface="Tekton Pro" pitchFamily="34" charset="0"/>
            </a:endParaRPr>
          </a:p>
          <a:p>
            <a:pPr marL="0" indent="0" defTabSz="852488">
              <a:spcBef>
                <a:spcPct val="45000"/>
              </a:spcBef>
              <a:buNone/>
            </a:pPr>
            <a:endParaRPr lang="en-US" sz="2600" dirty="0">
              <a:latin typeface="Tekton Pro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B8E6817-FC8A-7CD0-1CAF-DE1324DA6D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9169" y="4923833"/>
            <a:ext cx="6430461" cy="165080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8718625-8B84-C16E-3988-6F4FCB20C3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2525" y="4813784"/>
            <a:ext cx="2667635" cy="1870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84433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16F286-F755-A608-A0C1-E6D7049535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23388"/>
            <a:ext cx="10972800" cy="924807"/>
          </a:xfrm>
        </p:spPr>
        <p:txBody>
          <a:bodyPr>
            <a:normAutofit/>
          </a:bodyPr>
          <a:lstStyle/>
          <a:p>
            <a:r>
              <a:rPr lang="en-US" sz="4400" dirty="0"/>
              <a:t>Batch Gradient Descent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9B6CD0-B229-B2FA-915D-A6D43255CE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952" y="1110694"/>
            <a:ext cx="10972800" cy="382078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dirty="0">
                <a:solidFill>
                  <a:srgbClr val="C00000"/>
                </a:solidFill>
              </a:rPr>
              <a:t>All the training data </a:t>
            </a:r>
            <a:r>
              <a:rPr lang="en-US" sz="2600" dirty="0"/>
              <a:t>is taken into consideration to take a single epoch. </a:t>
            </a:r>
          </a:p>
          <a:p>
            <a:r>
              <a:rPr lang="en-US" sz="2600" dirty="0"/>
              <a:t>Take the </a:t>
            </a:r>
            <a:r>
              <a:rPr lang="en-US" sz="2600" dirty="0">
                <a:solidFill>
                  <a:srgbClr val="C00000"/>
                </a:solidFill>
              </a:rPr>
              <a:t>average</a:t>
            </a:r>
            <a:r>
              <a:rPr lang="en-US" sz="2600" dirty="0"/>
              <a:t> of errors and the gradients of all the training examples and then use them to update parameters. </a:t>
            </a:r>
          </a:p>
          <a:p>
            <a:r>
              <a:rPr lang="en-US" sz="2600" dirty="0"/>
              <a:t>It </a:t>
            </a:r>
            <a:r>
              <a:rPr lang="en-US" sz="2600" dirty="0">
                <a:solidFill>
                  <a:srgbClr val="C00000"/>
                </a:solidFill>
              </a:rPr>
              <a:t>repeats</a:t>
            </a:r>
            <a:r>
              <a:rPr lang="en-US" sz="2600" dirty="0"/>
              <a:t> this process several times based on a given number of </a:t>
            </a:r>
            <a:r>
              <a:rPr lang="en-US" sz="2600" dirty="0">
                <a:solidFill>
                  <a:srgbClr val="C00000"/>
                </a:solidFill>
              </a:rPr>
              <a:t>epochs</a:t>
            </a:r>
            <a:r>
              <a:rPr lang="en-US" sz="2600" dirty="0"/>
              <a:t>.</a:t>
            </a:r>
          </a:p>
          <a:p>
            <a:r>
              <a:rPr lang="en-US" sz="2600" dirty="0"/>
              <a:t>It produces </a:t>
            </a:r>
            <a:r>
              <a:rPr lang="en-US" sz="2600" dirty="0">
                <a:solidFill>
                  <a:srgbClr val="C00000"/>
                </a:solidFill>
              </a:rPr>
              <a:t>less noise </a:t>
            </a:r>
            <a:r>
              <a:rPr lang="en-US" sz="2600" dirty="0"/>
              <a:t>since average of samples is used.</a:t>
            </a:r>
          </a:p>
          <a:p>
            <a:r>
              <a:rPr lang="en-US" sz="2600" dirty="0"/>
              <a:t>If the dataset is large, it needs </a:t>
            </a:r>
            <a:r>
              <a:rPr lang="en-US" sz="2600" dirty="0">
                <a:solidFill>
                  <a:srgbClr val="C00000"/>
                </a:solidFill>
              </a:rPr>
              <a:t>a lot of computation resource </a:t>
            </a:r>
            <a:r>
              <a:rPr lang="en-US" sz="2600" dirty="0"/>
              <a:t>for training model in each epoch since it uses all data in each epoch.</a:t>
            </a:r>
          </a:p>
          <a:p>
            <a:r>
              <a:rPr lang="en-US" sz="2600" dirty="0"/>
              <a:t>Prone to </a:t>
            </a:r>
            <a:r>
              <a:rPr lang="en-US" sz="2600" dirty="0">
                <a:solidFill>
                  <a:srgbClr val="C00000"/>
                </a:solidFill>
              </a:rPr>
              <a:t>local optimum </a:t>
            </a:r>
            <a:r>
              <a:rPr lang="en-US" sz="2600" dirty="0"/>
              <a:t>(Gradient Descent is a greedy algorithm)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E5294A7-4D83-13F3-B31B-66C96487F7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5203" y="4829175"/>
            <a:ext cx="3581400" cy="20288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A8562D-59AF-C6E2-104C-912DCDF1EF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10444" y="4829175"/>
            <a:ext cx="1735773" cy="20288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29375A3-4334-CF68-AC62-B641E19851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1999" y="4700320"/>
            <a:ext cx="2083660" cy="2146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0137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spiral&#10;&#10;Description automatically generated">
            <a:extLst>
              <a:ext uri="{FF2B5EF4-FFF2-40B4-BE49-F238E27FC236}">
                <a16:creationId xmlns:a16="http://schemas.microsoft.com/office/drawing/2014/main" id="{257847C2-694E-E209-311D-71F84E9341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4188" y="4035972"/>
            <a:ext cx="5652564" cy="280138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C2F2385-F236-E941-8593-6F0DC76121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23389"/>
            <a:ext cx="10972800" cy="924807"/>
          </a:xfrm>
        </p:spPr>
        <p:txBody>
          <a:bodyPr/>
          <a:lstStyle/>
          <a:p>
            <a:r>
              <a:rPr lang="en-US" sz="4400" dirty="0"/>
              <a:t>Mini Batch Gradient Descent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57105A-2A87-17F9-51B9-FF6D68ED4C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600" dirty="0"/>
              <a:t>Mini Batch gradient descent is the </a:t>
            </a:r>
            <a:r>
              <a:rPr lang="en-US" sz="2600" dirty="0">
                <a:solidFill>
                  <a:srgbClr val="C00000"/>
                </a:solidFill>
              </a:rPr>
              <a:t>combination</a:t>
            </a:r>
            <a:r>
              <a:rPr lang="en-US" sz="2600" dirty="0"/>
              <a:t> of both </a:t>
            </a:r>
            <a:r>
              <a:rPr lang="en-US" sz="2600" dirty="0">
                <a:solidFill>
                  <a:srgbClr val="C00000"/>
                </a:solidFill>
              </a:rPr>
              <a:t>batch</a:t>
            </a:r>
            <a:r>
              <a:rPr lang="en-US" sz="2600" dirty="0"/>
              <a:t> gradient descent and </a:t>
            </a:r>
            <a:r>
              <a:rPr lang="en-US" sz="2600" dirty="0">
                <a:solidFill>
                  <a:srgbClr val="C00000"/>
                </a:solidFill>
              </a:rPr>
              <a:t>stochastic</a:t>
            </a:r>
            <a:r>
              <a:rPr lang="en-US" sz="2600" dirty="0"/>
              <a:t> gradient descent. </a:t>
            </a:r>
          </a:p>
          <a:p>
            <a:r>
              <a:rPr lang="en-US" sz="2600" dirty="0"/>
              <a:t>It divides the training datasets into </a:t>
            </a:r>
            <a:r>
              <a:rPr lang="en-US" sz="2600" dirty="0">
                <a:solidFill>
                  <a:srgbClr val="C00000"/>
                </a:solidFill>
              </a:rPr>
              <a:t>small batch </a:t>
            </a:r>
            <a:r>
              <a:rPr lang="en-US" sz="2600" dirty="0"/>
              <a:t>sizes (e.g., 4, 8, 16) then performs the updates on those batches separately. </a:t>
            </a:r>
          </a:p>
          <a:p>
            <a:r>
              <a:rPr lang="en-US" sz="2600" dirty="0"/>
              <a:t>Splitting training datasets into smaller batches make a balance to maintain the </a:t>
            </a:r>
            <a:r>
              <a:rPr lang="en-US" sz="2600" dirty="0">
                <a:solidFill>
                  <a:srgbClr val="C00000"/>
                </a:solidFill>
              </a:rPr>
              <a:t>computational efficiency </a:t>
            </a:r>
            <a:r>
              <a:rPr lang="en-US" sz="2600" dirty="0"/>
              <a:t>of batch gradient descent and </a:t>
            </a:r>
            <a:r>
              <a:rPr lang="en-US" sz="2600" dirty="0">
                <a:solidFill>
                  <a:srgbClr val="C00000"/>
                </a:solidFill>
              </a:rPr>
              <a:t>speed</a:t>
            </a:r>
            <a:r>
              <a:rPr lang="en-US" sz="2600" dirty="0"/>
              <a:t> of stochastic gradient descent.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80882A2-A2BA-9B97-D7EC-F9333E73DE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9016" y="4475474"/>
            <a:ext cx="2350109" cy="2259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05890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05DCCD-FB79-2DBD-FC12-D0111E1EF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13D667-A6A8-600F-E1CE-08DF95D253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4184"/>
            <a:ext cx="8624299" cy="540381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600" dirty="0"/>
              <a:t>Optimizers are methods that use </a:t>
            </a:r>
            <a:r>
              <a:rPr lang="en-US" sz="2600" dirty="0">
                <a:solidFill>
                  <a:srgbClr val="C00000"/>
                </a:solidFill>
              </a:rPr>
              <a:t>various gradient descent</a:t>
            </a:r>
            <a:r>
              <a:rPr lang="en-US" sz="2600" dirty="0"/>
              <a:t> </a:t>
            </a:r>
            <a:r>
              <a:rPr lang="en-US" sz="2600" dirty="0">
                <a:solidFill>
                  <a:srgbClr val="C00000"/>
                </a:solidFill>
              </a:rPr>
              <a:t>approaches</a:t>
            </a:r>
            <a:r>
              <a:rPr lang="en-US" sz="2600" dirty="0"/>
              <a:t> and learning rate strategies to optimize the weights and minimize loss :</a:t>
            </a:r>
          </a:p>
          <a:p>
            <a:pPr marL="0" indent="0">
              <a:buNone/>
            </a:pPr>
            <a:endParaRPr lang="en-US" sz="2600" dirty="0"/>
          </a:p>
          <a:p>
            <a:r>
              <a:rPr lang="en-US" sz="2600" b="1" dirty="0"/>
              <a:t>Basic Optimizers </a:t>
            </a:r>
            <a:r>
              <a:rPr lang="en-US" sz="2600" dirty="0"/>
              <a:t>:</a:t>
            </a:r>
          </a:p>
          <a:p>
            <a:pPr marL="225425" indent="0">
              <a:buNone/>
            </a:pPr>
            <a:r>
              <a:rPr lang="en-US" sz="2600" dirty="0"/>
              <a:t>Use a </a:t>
            </a:r>
            <a:r>
              <a:rPr lang="en-US" sz="2600" dirty="0">
                <a:solidFill>
                  <a:srgbClr val="C00000"/>
                </a:solidFill>
              </a:rPr>
              <a:t>fixed</a:t>
            </a:r>
            <a:r>
              <a:rPr lang="en-US" sz="2600" dirty="0"/>
              <a:t> learning rate </a:t>
            </a:r>
            <a:r>
              <a:rPr lang="en-US" sz="2600" dirty="0">
                <a:sym typeface="Wingdings" panose="05000000000000000000" pitchFamily="2" charset="2"/>
              </a:rPr>
              <a:t></a:t>
            </a:r>
            <a:r>
              <a:rPr lang="en-US" sz="2600" dirty="0"/>
              <a:t> Stochastic Gradient Descent ,   Mini-Batch Gradient Descent</a:t>
            </a:r>
          </a:p>
          <a:p>
            <a:pPr marL="0" indent="0">
              <a:buNone/>
            </a:pPr>
            <a:endParaRPr lang="en-US" sz="2600" dirty="0"/>
          </a:p>
          <a:p>
            <a:r>
              <a:rPr lang="en-US" sz="2600" b="1" dirty="0"/>
              <a:t>Adaptive Optimizers</a:t>
            </a:r>
            <a:r>
              <a:rPr lang="en-US" sz="2600" dirty="0"/>
              <a:t>:</a:t>
            </a:r>
          </a:p>
          <a:p>
            <a:pPr marL="225425" indent="0">
              <a:buNone/>
            </a:pPr>
            <a:r>
              <a:rPr lang="en-US" sz="2600" dirty="0"/>
              <a:t>Adjust the learning rate </a:t>
            </a:r>
            <a:r>
              <a:rPr lang="en-US" sz="2600" dirty="0">
                <a:solidFill>
                  <a:srgbClr val="C00000"/>
                </a:solidFill>
              </a:rPr>
              <a:t>dynamically</a:t>
            </a:r>
            <a:r>
              <a:rPr lang="en-US" sz="2600" dirty="0"/>
              <a:t> </a:t>
            </a:r>
            <a:r>
              <a:rPr lang="en-US" sz="2600" dirty="0">
                <a:sym typeface="Wingdings" panose="05000000000000000000" pitchFamily="2" charset="2"/>
              </a:rPr>
              <a:t> </a:t>
            </a:r>
            <a:r>
              <a:rPr lang="en-US" sz="2600" dirty="0">
                <a:solidFill>
                  <a:srgbClr val="C00000"/>
                </a:solidFill>
              </a:rPr>
              <a:t>Adam</a:t>
            </a:r>
            <a:r>
              <a:rPr lang="en-US" sz="2600" dirty="0"/>
              <a:t>, RMSprop (usually employ </a:t>
            </a:r>
            <a:r>
              <a:rPr lang="en-US" sz="2600" dirty="0">
                <a:solidFill>
                  <a:srgbClr val="C00000"/>
                </a:solidFill>
              </a:rPr>
              <a:t>Mini-Batch</a:t>
            </a:r>
            <a:r>
              <a:rPr lang="en-US" sz="2600" dirty="0"/>
              <a:t> Gradient Descent)</a:t>
            </a:r>
          </a:p>
          <a:p>
            <a:pPr marL="0" indent="0">
              <a:buNone/>
            </a:pPr>
            <a:endParaRPr lang="en-US" sz="2600" dirty="0"/>
          </a:p>
          <a:p>
            <a:r>
              <a:rPr lang="en-US" sz="2600" dirty="0">
                <a:solidFill>
                  <a:srgbClr val="C00000"/>
                </a:solidFill>
              </a:rPr>
              <a:t>Selection</a:t>
            </a:r>
            <a:r>
              <a:rPr lang="en-US" sz="2600" dirty="0"/>
              <a:t> of optimizer depends on the </a:t>
            </a:r>
            <a:r>
              <a:rPr lang="en-US" sz="2600" dirty="0">
                <a:solidFill>
                  <a:srgbClr val="C00000"/>
                </a:solidFill>
              </a:rPr>
              <a:t>type</a:t>
            </a:r>
            <a:r>
              <a:rPr lang="en-US" sz="2600" dirty="0"/>
              <a:t> of neural network</a:t>
            </a:r>
          </a:p>
          <a:p>
            <a:r>
              <a:rPr lang="en-US" sz="2600" dirty="0"/>
              <a:t>Adam / </a:t>
            </a:r>
            <a:r>
              <a:rPr lang="en-US" sz="2600" dirty="0" err="1">
                <a:solidFill>
                  <a:srgbClr val="C00000"/>
                </a:solidFill>
              </a:rPr>
              <a:t>AdamW</a:t>
            </a:r>
            <a:r>
              <a:rPr lang="en-US" sz="2600" dirty="0"/>
              <a:t> are the most common optimizers in </a:t>
            </a:r>
            <a:r>
              <a:rPr lang="en-US" sz="2600" dirty="0">
                <a:solidFill>
                  <a:srgbClr val="C00000"/>
                </a:solidFill>
              </a:rPr>
              <a:t>LLMs</a:t>
            </a:r>
          </a:p>
          <a:p>
            <a:pPr marL="0" indent="0">
              <a:buNone/>
            </a:pPr>
            <a:endParaRPr lang="en-US" sz="2600" dirty="0"/>
          </a:p>
        </p:txBody>
      </p:sp>
      <p:pic>
        <p:nvPicPr>
          <p:cNvPr id="5" name="Picture 4" descr="A graph of a map&#10;&#10;Description automatically generated">
            <a:extLst>
              <a:ext uri="{FF2B5EF4-FFF2-40B4-BE49-F238E27FC236}">
                <a16:creationId xmlns:a16="http://schemas.microsoft.com/office/drawing/2014/main" id="{0DD45544-D75B-0F70-3AA6-B76D4BDC8F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2162" y="3082247"/>
            <a:ext cx="2831815" cy="3775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13292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graph&#10;&#10;AI-generated content may be incorrect.">
            <a:extLst>
              <a:ext uri="{FF2B5EF4-FFF2-40B4-BE49-F238E27FC236}">
                <a16:creationId xmlns:a16="http://schemas.microsoft.com/office/drawing/2014/main" id="{6C3C62B1-B2B9-8BAE-2F32-22550E534F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8230" y="4911376"/>
            <a:ext cx="3958654" cy="183537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E242ADC-070C-B6B0-B47C-34BACF0A41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Avoid Overfitting in NN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FD48B7-04F7-C614-DB45-2E83E86ADB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162016" cy="4351338"/>
          </a:xfrm>
        </p:spPr>
        <p:txBody>
          <a:bodyPr/>
          <a:lstStyle/>
          <a:p>
            <a:r>
              <a:rPr lang="en-US" sz="2600" dirty="0"/>
              <a:t>Deep NNs have </a:t>
            </a:r>
            <a:r>
              <a:rPr lang="en-US" sz="2600" dirty="0">
                <a:solidFill>
                  <a:srgbClr val="C00000"/>
                </a:solidFill>
              </a:rPr>
              <a:t>many hidden layers </a:t>
            </a:r>
            <a:r>
              <a:rPr lang="en-US" sz="2600" dirty="0"/>
              <a:t>making them very expressive to learn </a:t>
            </a:r>
            <a:r>
              <a:rPr lang="en-US" sz="2600" dirty="0">
                <a:solidFill>
                  <a:srgbClr val="C00000"/>
                </a:solidFill>
              </a:rPr>
              <a:t>complicated relationships </a:t>
            </a:r>
            <a:r>
              <a:rPr lang="en-US" sz="2600" dirty="0"/>
              <a:t>between inputs and outputs.</a:t>
            </a:r>
          </a:p>
          <a:p>
            <a:r>
              <a:rPr lang="en-US" sz="2600" dirty="0"/>
              <a:t>With </a:t>
            </a:r>
            <a:r>
              <a:rPr lang="en-US" sz="2600" dirty="0">
                <a:solidFill>
                  <a:srgbClr val="C00000"/>
                </a:solidFill>
              </a:rPr>
              <a:t>limited training data</a:t>
            </a:r>
            <a:r>
              <a:rPr lang="en-US" sz="2600" dirty="0"/>
              <a:t>, there is a risk of </a:t>
            </a:r>
            <a:r>
              <a:rPr lang="en-US" sz="2600" dirty="0">
                <a:solidFill>
                  <a:srgbClr val="C00000"/>
                </a:solidFill>
              </a:rPr>
              <a:t>overfitting</a:t>
            </a:r>
            <a:r>
              <a:rPr lang="en-US" sz="2600" dirty="0"/>
              <a:t> to training data including </a:t>
            </a:r>
            <a:r>
              <a:rPr lang="en-US" sz="2600" dirty="0">
                <a:solidFill>
                  <a:srgbClr val="C00000"/>
                </a:solidFill>
              </a:rPr>
              <a:t>noises</a:t>
            </a:r>
            <a:r>
              <a:rPr lang="en-US" sz="2600" dirty="0"/>
              <a:t> and outliers.</a:t>
            </a:r>
          </a:p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r>
              <a:rPr lang="en-US" sz="2600" dirty="0"/>
              <a:t>• There are </a:t>
            </a:r>
            <a:r>
              <a:rPr lang="en-US" sz="2600" dirty="0">
                <a:solidFill>
                  <a:srgbClr val="C00000"/>
                </a:solidFill>
              </a:rPr>
              <a:t>many methods </a:t>
            </a:r>
            <a:r>
              <a:rPr lang="en-US" sz="2600" dirty="0"/>
              <a:t>to avoid overfitting by </a:t>
            </a:r>
            <a:r>
              <a:rPr lang="en-US" sz="2600" dirty="0">
                <a:solidFill>
                  <a:srgbClr val="C00000"/>
                </a:solidFill>
              </a:rPr>
              <a:t>reducing complexity</a:t>
            </a:r>
            <a:r>
              <a:rPr lang="en-US" sz="2600" dirty="0"/>
              <a:t>, including:</a:t>
            </a:r>
          </a:p>
          <a:p>
            <a:pPr marL="0" indent="0">
              <a:buNone/>
            </a:pPr>
            <a:r>
              <a:rPr lang="en-US" sz="2600" dirty="0"/>
              <a:t>– </a:t>
            </a:r>
            <a:r>
              <a:rPr lang="en-US" sz="2600" dirty="0">
                <a:solidFill>
                  <a:srgbClr val="C00000"/>
                </a:solidFill>
              </a:rPr>
              <a:t>Early termination </a:t>
            </a:r>
            <a:r>
              <a:rPr lang="en-US" sz="2600" dirty="0"/>
              <a:t>of training</a:t>
            </a:r>
            <a:r>
              <a:rPr lang="en-US" sz="2600" dirty="0">
                <a:solidFill>
                  <a:srgbClr val="C00000"/>
                </a:solidFill>
              </a:rPr>
              <a:t> </a:t>
            </a:r>
            <a:r>
              <a:rPr lang="en-US" sz="2600" dirty="0"/>
              <a:t>if accuracy is not increased on the </a:t>
            </a:r>
            <a:r>
              <a:rPr lang="en-US" sz="2600" dirty="0">
                <a:solidFill>
                  <a:srgbClr val="C00000"/>
                </a:solidFill>
              </a:rPr>
              <a:t>validation data</a:t>
            </a:r>
          </a:p>
          <a:p>
            <a:pPr marL="0" indent="0">
              <a:buNone/>
            </a:pPr>
            <a:r>
              <a:rPr lang="en-US" sz="2600" dirty="0"/>
              <a:t>– </a:t>
            </a:r>
            <a:r>
              <a:rPr lang="en-US" sz="2600" dirty="0">
                <a:solidFill>
                  <a:srgbClr val="C00000"/>
                </a:solidFill>
              </a:rPr>
              <a:t>Dropout</a:t>
            </a:r>
            <a:r>
              <a:rPr lang="en-US" sz="2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4311786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A51991F-D13C-2889-8525-E565551389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0206" y="4728102"/>
            <a:ext cx="3896216" cy="206305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2073047-ADC7-2243-6F79-EE573CF54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Dropout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DFDEB7-C8F6-6CD9-57D4-7ADE7A8ADD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3907355"/>
          </a:xfrm>
        </p:spPr>
        <p:txBody>
          <a:bodyPr/>
          <a:lstStyle/>
          <a:p>
            <a:r>
              <a:rPr lang="en-US" sz="2600" dirty="0"/>
              <a:t>In </a:t>
            </a:r>
            <a:r>
              <a:rPr lang="en-US" sz="2600" dirty="0">
                <a:solidFill>
                  <a:srgbClr val="C00000"/>
                </a:solidFill>
              </a:rPr>
              <a:t>overfitting</a:t>
            </a:r>
            <a:r>
              <a:rPr lang="en-US" sz="2600" dirty="0"/>
              <a:t>, some neurons may change in a way that </a:t>
            </a:r>
            <a:r>
              <a:rPr lang="en-US" sz="2600" dirty="0">
                <a:solidFill>
                  <a:srgbClr val="C00000"/>
                </a:solidFill>
              </a:rPr>
              <a:t>address</a:t>
            </a:r>
            <a:r>
              <a:rPr lang="en-US" sz="2600" dirty="0"/>
              <a:t> a few </a:t>
            </a:r>
            <a:r>
              <a:rPr lang="en-US" sz="2600" dirty="0">
                <a:solidFill>
                  <a:srgbClr val="C00000"/>
                </a:solidFill>
              </a:rPr>
              <a:t>noises</a:t>
            </a:r>
            <a:r>
              <a:rPr lang="en-US" sz="2600" dirty="0"/>
              <a:t> in the training data.</a:t>
            </a:r>
          </a:p>
          <a:p>
            <a:r>
              <a:rPr lang="en-US" sz="2600" dirty="0"/>
              <a:t>By </a:t>
            </a:r>
            <a:r>
              <a:rPr lang="en-US" sz="2600" dirty="0">
                <a:solidFill>
                  <a:srgbClr val="C00000"/>
                </a:solidFill>
              </a:rPr>
              <a:t>randomly dropping </a:t>
            </a:r>
            <a:r>
              <a:rPr lang="en-US" sz="2600" dirty="0"/>
              <a:t>a few neurons </a:t>
            </a:r>
            <a:r>
              <a:rPr lang="en-US" sz="2600" dirty="0">
                <a:solidFill>
                  <a:srgbClr val="C00000"/>
                </a:solidFill>
              </a:rPr>
              <a:t>temporary</a:t>
            </a:r>
            <a:r>
              <a:rPr lang="en-US" sz="2600" dirty="0"/>
              <a:t> during each epoch of training, it forces the other neurons to be more </a:t>
            </a:r>
            <a:r>
              <a:rPr lang="en-US" sz="2600" dirty="0">
                <a:solidFill>
                  <a:srgbClr val="C00000"/>
                </a:solidFill>
              </a:rPr>
              <a:t>general</a:t>
            </a:r>
            <a:r>
              <a:rPr lang="en-US" sz="2600" dirty="0"/>
              <a:t> for the inputs.</a:t>
            </a:r>
          </a:p>
          <a:p>
            <a:r>
              <a:rPr lang="en-US" sz="2600" dirty="0"/>
              <a:t>This approach ensures that the model is getting generalized and hence </a:t>
            </a:r>
            <a:r>
              <a:rPr lang="en-US" sz="2600" dirty="0">
                <a:solidFill>
                  <a:srgbClr val="C00000"/>
                </a:solidFill>
              </a:rPr>
              <a:t>reducing the overfitting </a:t>
            </a:r>
            <a:r>
              <a:rPr lang="en-US" sz="2600" dirty="0"/>
              <a:t>problem.</a:t>
            </a:r>
          </a:p>
          <a:p>
            <a:r>
              <a:rPr lang="en-US" sz="2600" dirty="0"/>
              <a:t>Dropout is just used during </a:t>
            </a:r>
            <a:r>
              <a:rPr lang="en-US" sz="2600" dirty="0">
                <a:solidFill>
                  <a:srgbClr val="C00000"/>
                </a:solidFill>
              </a:rPr>
              <a:t>training</a:t>
            </a:r>
            <a:r>
              <a:rPr lang="en-US" sz="2600" dirty="0"/>
              <a:t> the model, for test /  production phases the complete neural network is used.</a:t>
            </a:r>
          </a:p>
        </p:txBody>
      </p:sp>
    </p:spTree>
    <p:extLst>
      <p:ext uri="{BB962C8B-B14F-4D97-AF65-F5344CB8AC3E}">
        <p14:creationId xmlns:p14="http://schemas.microsoft.com/office/powerpoint/2010/main" val="224758096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diagram of a network&#10;&#10;Description automatically generated">
            <a:extLst>
              <a:ext uri="{FF2B5EF4-FFF2-40B4-BE49-F238E27FC236}">
                <a16:creationId xmlns:a16="http://schemas.microsoft.com/office/drawing/2014/main" id="{B3F72063-7B9E-A73F-1215-CB21CD42D6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2732" y="4001294"/>
            <a:ext cx="4844934" cy="28227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FD8DDE-343B-FCB8-820C-E8714B604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Dropout Method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500938-35E2-3127-AC78-2E790AE232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3265" y="1825625"/>
            <a:ext cx="10884614" cy="4351338"/>
          </a:xfrm>
        </p:spPr>
        <p:txBody>
          <a:bodyPr/>
          <a:lstStyle/>
          <a:p>
            <a:r>
              <a:rPr lang="en-US" dirty="0"/>
              <a:t>Remove </a:t>
            </a:r>
            <a:r>
              <a:rPr lang="en-US" dirty="0">
                <a:solidFill>
                  <a:srgbClr val="C00000"/>
                </a:solidFill>
              </a:rPr>
              <a:t>non-output</a:t>
            </a:r>
            <a:r>
              <a:rPr lang="en-US" dirty="0"/>
              <a:t> units from base network.</a:t>
            </a:r>
          </a:p>
          <a:p>
            <a:r>
              <a:rPr lang="en-US" dirty="0"/>
              <a:t>Randomly creates sub-models using </a:t>
            </a:r>
            <a:r>
              <a:rPr lang="en-US" dirty="0">
                <a:solidFill>
                  <a:srgbClr val="C00000"/>
                </a:solidFill>
              </a:rPr>
              <a:t>masks</a:t>
            </a:r>
            <a:r>
              <a:rPr lang="en-US" dirty="0"/>
              <a:t> (dropout layers).</a:t>
            </a:r>
          </a:p>
          <a:p>
            <a:r>
              <a:rPr lang="en-US" dirty="0"/>
              <a:t>Probability of including a unit is a </a:t>
            </a:r>
            <a:r>
              <a:rPr lang="en-US" dirty="0">
                <a:solidFill>
                  <a:srgbClr val="C00000"/>
                </a:solidFill>
              </a:rPr>
              <a:t>hyperparameter </a:t>
            </a:r>
            <a:r>
              <a:rPr lang="en-US" dirty="0"/>
              <a:t>(e.g.,0.5 for the hidden layer)</a:t>
            </a:r>
          </a:p>
        </p:txBody>
      </p:sp>
      <p:pic>
        <p:nvPicPr>
          <p:cNvPr id="10" name="Picture 9" descr="A diagram of a network&#10;&#10;Description automatically generated">
            <a:extLst>
              <a:ext uri="{FF2B5EF4-FFF2-40B4-BE49-F238E27FC236}">
                <a16:creationId xmlns:a16="http://schemas.microsoft.com/office/drawing/2014/main" id="{688A7E19-7DDD-B947-2150-EFD1583CE6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478" y="4001294"/>
            <a:ext cx="5248275" cy="267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22547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981" name="Picture 4">
            <a:extLst>
              <a:ext uri="{FF2B5EF4-FFF2-40B4-BE49-F238E27FC236}">
                <a16:creationId xmlns:a16="http://schemas.microsoft.com/office/drawing/2014/main" id="{FB6ADFC2-FD59-AB7C-50B9-79BDD0DCC5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42" r="20670"/>
          <a:stretch>
            <a:fillRect/>
          </a:stretch>
        </p:blipFill>
        <p:spPr bwMode="auto">
          <a:xfrm>
            <a:off x="6017232" y="3552390"/>
            <a:ext cx="4568446" cy="31836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6979" name="Title 1">
            <a:extLst>
              <a:ext uri="{FF2B5EF4-FFF2-40B4-BE49-F238E27FC236}">
                <a16:creationId xmlns:a16="http://schemas.microsoft.com/office/drawing/2014/main" id="{D0763AF5-D94C-58C0-CE13-A448467E26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563" y="161306"/>
            <a:ext cx="10972800" cy="925512"/>
          </a:xfrm>
        </p:spPr>
        <p:txBody>
          <a:bodyPr>
            <a:normAutofit/>
          </a:bodyPr>
          <a:lstStyle/>
          <a:p>
            <a:r>
              <a:rPr lang="en-US" altLang="en-US" sz="4000" dirty="0"/>
              <a:t>Dropout Result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34D71D-4567-DCDD-7AE5-E26E5847581E}"/>
              </a:ext>
            </a:extLst>
          </p:cNvPr>
          <p:cNvSpPr txBox="1"/>
          <p:nvPr/>
        </p:nvSpPr>
        <p:spPr>
          <a:xfrm>
            <a:off x="1996668" y="4497904"/>
            <a:ext cx="318755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Dropout of 50% for hidden units and 20% for input units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7C3BCD-8C23-3F40-CF42-1DDCFC43B75C}"/>
              </a:ext>
            </a:extLst>
          </p:cNvPr>
          <p:cNvSpPr txBox="1"/>
          <p:nvPr/>
        </p:nvSpPr>
        <p:spPr>
          <a:xfrm>
            <a:off x="722858" y="1227487"/>
            <a:ext cx="10824210" cy="2492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600" dirty="0"/>
              <a:t>Dropout is an effective way to </a:t>
            </a:r>
            <a:r>
              <a:rPr lang="en-US" sz="2600" dirty="0">
                <a:solidFill>
                  <a:srgbClr val="C00000"/>
                </a:solidFill>
              </a:rPr>
              <a:t>avoid overfitting </a:t>
            </a:r>
            <a:r>
              <a:rPr lang="en-US" sz="2600" dirty="0"/>
              <a:t>when </a:t>
            </a:r>
            <a:r>
              <a:rPr lang="en-US" sz="2600" dirty="0">
                <a:solidFill>
                  <a:srgbClr val="C00000"/>
                </a:solidFill>
              </a:rPr>
              <a:t>dataset is small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600" dirty="0"/>
              <a:t>In </a:t>
            </a:r>
            <a:r>
              <a:rPr lang="en-US" sz="2600" dirty="0">
                <a:solidFill>
                  <a:srgbClr val="C00000"/>
                </a:solidFill>
              </a:rPr>
              <a:t>FF</a:t>
            </a:r>
            <a:r>
              <a:rPr lang="en-US" sz="2600" dirty="0"/>
              <a:t>, a value of </a:t>
            </a:r>
            <a:r>
              <a:rPr lang="en-US" sz="2600" dirty="0">
                <a:solidFill>
                  <a:srgbClr val="C00000"/>
                </a:solidFill>
              </a:rPr>
              <a:t>20%-50% </a:t>
            </a:r>
            <a:r>
              <a:rPr lang="en-US" sz="2600" dirty="0"/>
              <a:t>of neurons can be used in dropout during </a:t>
            </a:r>
            <a:r>
              <a:rPr lang="en-US" sz="2600" dirty="0">
                <a:solidFill>
                  <a:srgbClr val="C00000"/>
                </a:solidFill>
              </a:rPr>
              <a:t>training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600" dirty="0"/>
              <a:t>LLMs are pre-trained on huge data, therefore, dropout is</a:t>
            </a:r>
            <a:r>
              <a:rPr lang="en-US" sz="2600" dirty="0">
                <a:solidFill>
                  <a:srgbClr val="C00000"/>
                </a:solidFill>
              </a:rPr>
              <a:t> not common during training </a:t>
            </a:r>
            <a:r>
              <a:rPr lang="en-US" sz="2600" dirty="0"/>
              <a:t>(or less than 5%)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600" dirty="0"/>
              <a:t>In </a:t>
            </a:r>
            <a:r>
              <a:rPr lang="en-US" sz="2600" dirty="0">
                <a:solidFill>
                  <a:srgbClr val="C00000"/>
                </a:solidFill>
              </a:rPr>
              <a:t>LLMs</a:t>
            </a:r>
            <a:r>
              <a:rPr lang="en-US" sz="2600" dirty="0"/>
              <a:t>, dropout is more common during</a:t>
            </a:r>
            <a:r>
              <a:rPr lang="en-US" sz="2600" dirty="0">
                <a:solidFill>
                  <a:srgbClr val="C00000"/>
                </a:solidFill>
              </a:rPr>
              <a:t> fine-tuning </a:t>
            </a:r>
            <a:r>
              <a:rPr lang="en-US" sz="2600" dirty="0"/>
              <a:t>(5%-20%) since datasets are smaller</a:t>
            </a:r>
          </a:p>
        </p:txBody>
      </p:sp>
    </p:spTree>
    <p:extLst>
      <p:ext uri="{BB962C8B-B14F-4D97-AF65-F5344CB8AC3E}">
        <p14:creationId xmlns:p14="http://schemas.microsoft.com/office/powerpoint/2010/main" val="22172927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C5BD5-A535-BD2D-2FD4-E08F77EC8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of Neural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05CC99-C51E-4643-5859-89BCBD4C84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0120" y="1690688"/>
            <a:ext cx="11069548" cy="4351338"/>
          </a:xfrm>
        </p:spPr>
        <p:txBody>
          <a:bodyPr>
            <a:normAutofit/>
          </a:bodyPr>
          <a:lstStyle/>
          <a:p>
            <a:pPr>
              <a:lnSpc>
                <a:spcPct val="107000"/>
              </a:lnSpc>
              <a:spcAft>
                <a:spcPts val="562"/>
              </a:spcAft>
              <a:tabLst>
                <a:tab pos="321457" algn="l"/>
              </a:tabLst>
            </a:pPr>
            <a:r>
              <a:rPr lang="en-US" sz="2600" dirty="0">
                <a:solidFill>
                  <a:srgbClr val="C00000"/>
                </a:solidFill>
                <a:ea typeface="Aptos" panose="020B0004020202020204" pitchFamily="34" charset="0"/>
                <a:cs typeface="Arial" panose="020B0604020202020204" pitchFamily="34" charset="0"/>
              </a:rPr>
              <a:t>Tensors</a:t>
            </a:r>
            <a:r>
              <a:rPr lang="en-US" sz="2600" dirty="0">
                <a:ea typeface="Aptos" panose="020B0004020202020204" pitchFamily="34" charset="0"/>
                <a:cs typeface="Arial" panose="020B0604020202020204" pitchFamily="34" charset="0"/>
              </a:rPr>
              <a:t> are the most common </a:t>
            </a:r>
            <a:r>
              <a:rPr lang="en-US" sz="2600" dirty="0">
                <a:solidFill>
                  <a:srgbClr val="C00000"/>
                </a:solidFill>
                <a:ea typeface="Aptos" panose="020B0004020202020204" pitchFamily="34" charset="0"/>
                <a:cs typeface="Arial" panose="020B0604020202020204" pitchFamily="34" charset="0"/>
              </a:rPr>
              <a:t>data structure </a:t>
            </a:r>
            <a:r>
              <a:rPr lang="en-US" sz="2600" dirty="0">
                <a:ea typeface="Aptos" panose="020B0004020202020204" pitchFamily="34" charset="0"/>
                <a:cs typeface="Arial" panose="020B0604020202020204" pitchFamily="34" charset="0"/>
              </a:rPr>
              <a:t>for implementing </a:t>
            </a:r>
            <a:r>
              <a:rPr lang="en-US" sz="2600" dirty="0">
                <a:solidFill>
                  <a:srgbClr val="C00000"/>
                </a:solidFill>
                <a:ea typeface="Aptos" panose="020B0004020202020204" pitchFamily="34" charset="0"/>
                <a:cs typeface="Arial" panose="020B0604020202020204" pitchFamily="34" charset="0"/>
              </a:rPr>
              <a:t>NN</a:t>
            </a:r>
          </a:p>
          <a:p>
            <a:pPr>
              <a:lnSpc>
                <a:spcPct val="107000"/>
              </a:lnSpc>
              <a:spcAft>
                <a:spcPts val="562"/>
              </a:spcAft>
              <a:tabLst>
                <a:tab pos="321457" algn="l"/>
              </a:tabLst>
            </a:pPr>
            <a:r>
              <a:rPr lang="en-US" sz="2600" dirty="0">
                <a:ea typeface="Aptos" panose="020B0004020202020204" pitchFamily="34" charset="0"/>
                <a:cs typeface="Arial" panose="020B0604020202020204" pitchFamily="34" charset="0"/>
              </a:rPr>
              <a:t>Tensors are designed to take full advantage of </a:t>
            </a:r>
            <a:r>
              <a:rPr lang="en-US" sz="2600" dirty="0">
                <a:solidFill>
                  <a:srgbClr val="C00000"/>
                </a:solidFill>
                <a:ea typeface="Aptos" panose="020B0004020202020204" pitchFamily="34" charset="0"/>
                <a:cs typeface="Arial" panose="020B0604020202020204" pitchFamily="34" charset="0"/>
              </a:rPr>
              <a:t>vectorized operations </a:t>
            </a:r>
            <a:r>
              <a:rPr lang="en-US" sz="2600" dirty="0">
                <a:ea typeface="Aptos" panose="020B0004020202020204" pitchFamily="34" charset="0"/>
                <a:cs typeface="Arial" panose="020B0604020202020204" pitchFamily="34" charset="0"/>
              </a:rPr>
              <a:t>which</a:t>
            </a:r>
            <a:r>
              <a:rPr lang="en-US" sz="2600" dirty="0"/>
              <a:t> allows to perform operations on </a:t>
            </a:r>
            <a:r>
              <a:rPr lang="en-US" sz="2600" dirty="0">
                <a:solidFill>
                  <a:srgbClr val="C00000"/>
                </a:solidFill>
              </a:rPr>
              <a:t>entire tensors </a:t>
            </a:r>
            <a:r>
              <a:rPr lang="en-US" sz="2600" dirty="0"/>
              <a:t>at once,</a:t>
            </a:r>
            <a:r>
              <a:rPr lang="en-US" sz="2600" dirty="0">
                <a:ea typeface="Aptos" panose="020B0004020202020204" pitchFamily="34" charset="0"/>
                <a:cs typeface="Arial" panose="020B0604020202020204" pitchFamily="34" charset="0"/>
              </a:rPr>
              <a:t> makes them a highly efficient data structure for</a:t>
            </a:r>
            <a:r>
              <a:rPr lang="en-US" sz="2600" dirty="0">
                <a:solidFill>
                  <a:srgbClr val="C00000"/>
                </a:solidFill>
                <a:ea typeface="Aptos" panose="020B0004020202020204" pitchFamily="34" charset="0"/>
                <a:cs typeface="Arial" panose="020B0604020202020204" pitchFamily="34" charset="0"/>
              </a:rPr>
              <a:t> deep NN</a:t>
            </a:r>
          </a:p>
          <a:p>
            <a:pPr>
              <a:lnSpc>
                <a:spcPct val="107000"/>
              </a:lnSpc>
              <a:spcAft>
                <a:spcPts val="562"/>
              </a:spcAft>
              <a:tabLst>
                <a:tab pos="321457" algn="l"/>
              </a:tabLst>
            </a:pPr>
            <a:r>
              <a:rPr lang="en-US" sz="2600" kern="100" dirty="0">
                <a:ea typeface="Aptos" panose="020B0004020202020204" pitchFamily="34" charset="0"/>
                <a:cs typeface="Arial" panose="020B0604020202020204" pitchFamily="34" charset="0"/>
              </a:rPr>
              <a:t>Tensor operations can be handled in </a:t>
            </a:r>
            <a:r>
              <a:rPr lang="en-US" sz="2600" kern="100" dirty="0">
                <a:solidFill>
                  <a:srgbClr val="C00000"/>
                </a:solidFill>
                <a:ea typeface="Aptos" panose="020B0004020202020204" pitchFamily="34" charset="0"/>
                <a:cs typeface="Arial" panose="020B0604020202020204" pitchFamily="34" charset="0"/>
              </a:rPr>
              <a:t>parallel</a:t>
            </a:r>
            <a:r>
              <a:rPr lang="en-US" sz="2600" kern="100" dirty="0">
                <a:ea typeface="Aptos" panose="020B0004020202020204" pitchFamily="34" charset="0"/>
                <a:cs typeface="Arial" panose="020B0604020202020204" pitchFamily="34" charset="0"/>
              </a:rPr>
              <a:t> across </a:t>
            </a:r>
            <a:r>
              <a:rPr lang="en-US" sz="2600" kern="100" dirty="0">
                <a:solidFill>
                  <a:srgbClr val="C00000"/>
                </a:solidFill>
                <a:ea typeface="Aptos" panose="020B0004020202020204" pitchFamily="34" charset="0"/>
                <a:cs typeface="Arial" panose="020B0604020202020204" pitchFamily="34" charset="0"/>
              </a:rPr>
              <a:t>multiple</a:t>
            </a:r>
            <a:r>
              <a:rPr lang="en-US" sz="2600" kern="100" dirty="0">
                <a:ea typeface="Aptos" panose="020B0004020202020204" pitchFamily="34" charset="0"/>
                <a:cs typeface="Arial" panose="020B0604020202020204" pitchFamily="34" charset="0"/>
              </a:rPr>
              <a:t> CPU cores or </a:t>
            </a:r>
            <a:r>
              <a:rPr lang="en-US" sz="2600" kern="100" dirty="0">
                <a:solidFill>
                  <a:srgbClr val="C00000"/>
                </a:solidFill>
                <a:ea typeface="Aptos" panose="020B0004020202020204" pitchFamily="34" charset="0"/>
                <a:cs typeface="Arial" panose="020B0604020202020204" pitchFamily="34" charset="0"/>
              </a:rPr>
              <a:t>GPU</a:t>
            </a:r>
            <a:r>
              <a:rPr lang="en-US" sz="2600" kern="100" dirty="0">
                <a:ea typeface="Aptos" panose="020B0004020202020204" pitchFamily="34" charset="0"/>
                <a:cs typeface="Arial" panose="020B0604020202020204" pitchFamily="34" charset="0"/>
              </a:rPr>
              <a:t> cores</a:t>
            </a:r>
            <a:endParaRPr lang="en-US" sz="2600" kern="100" dirty="0">
              <a:solidFill>
                <a:srgbClr val="C00000"/>
              </a:solidFill>
              <a:ea typeface="Aptos" panose="020B00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562"/>
              </a:spcAft>
              <a:tabLst>
                <a:tab pos="321457" algn="l"/>
              </a:tabLst>
            </a:pPr>
            <a:endParaRPr lang="en-US" sz="2600" dirty="0">
              <a:solidFill>
                <a:srgbClr val="C000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A4E7A7-1D53-2F8E-90E3-75136FCE5F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2670" y="4680719"/>
            <a:ext cx="7984273" cy="1976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50149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67484" y="319972"/>
            <a:ext cx="4538067" cy="618415"/>
          </a:xfrm>
          <a:prstGeom prst="rect">
            <a:avLst/>
          </a:prstGeom>
        </p:spPr>
        <p:txBody>
          <a:bodyPr vert="horz" wrap="square" lIns="0" tIns="893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8929">
              <a:spcBef>
                <a:spcPts val="70"/>
              </a:spcBef>
              <a:tabLst>
                <a:tab pos="2929726" algn="l"/>
              </a:tabLst>
            </a:pPr>
            <a:r>
              <a:rPr lang="en-US" dirty="0"/>
              <a:t>T</a:t>
            </a:r>
            <a:r>
              <a:rPr spc="-7" dirty="0"/>
              <a:t>ensor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67484" y="1125632"/>
            <a:ext cx="10561834" cy="3037596"/>
          </a:xfrm>
          <a:prstGeom prst="rect">
            <a:avLst/>
          </a:prstGeom>
        </p:spPr>
        <p:txBody>
          <a:bodyPr vert="horz" wrap="square" lIns="0" tIns="93315" rIns="0" bIns="0" rtlCol="0">
            <a:spAutoFit/>
          </a:bodyPr>
          <a:lstStyle/>
          <a:p>
            <a:pPr marL="250022" indent="-241093">
              <a:spcBef>
                <a:spcPts val="735"/>
              </a:spcBef>
              <a:buFont typeface="Arial"/>
              <a:buChar char="•"/>
              <a:tabLst>
                <a:tab pos="250022" algn="l"/>
                <a:tab pos="4101706" algn="l"/>
                <a:tab pos="5705421" algn="l"/>
                <a:tab pos="6130905" algn="l"/>
              </a:tabLst>
            </a:pPr>
            <a:r>
              <a:rPr lang="en-US" sz="3094" dirty="0">
                <a:latin typeface="+mn-lt"/>
                <a:cs typeface="Times New Roman" panose="02020603050405020304" pitchFamily="18" charset="0"/>
              </a:rPr>
              <a:t>A </a:t>
            </a:r>
            <a:r>
              <a:rPr lang="en-US" sz="3094" dirty="0">
                <a:solidFill>
                  <a:srgbClr val="C00000"/>
                </a:solidFill>
                <a:latin typeface="+mn-lt"/>
                <a:cs typeface="Times New Roman" panose="02020603050405020304" pitchFamily="18" charset="0"/>
              </a:rPr>
              <a:t>tensor</a:t>
            </a:r>
            <a:r>
              <a:rPr lang="en-US" sz="3094" dirty="0">
                <a:latin typeface="+mn-lt"/>
                <a:cs typeface="Times New Roman" panose="02020603050405020304" pitchFamily="18" charset="0"/>
              </a:rPr>
              <a:t> is a </a:t>
            </a:r>
            <a:r>
              <a:rPr lang="en-US" sz="3094" dirty="0">
                <a:solidFill>
                  <a:srgbClr val="C00000"/>
                </a:solidFill>
                <a:latin typeface="+mn-lt"/>
                <a:cs typeface="Times New Roman" panose="02020603050405020304" pitchFamily="18" charset="0"/>
              </a:rPr>
              <a:t>multi-dimensional</a:t>
            </a:r>
            <a:r>
              <a:rPr lang="en-US" sz="3094" dirty="0">
                <a:latin typeface="+mn-lt"/>
                <a:cs typeface="Times New Roman" panose="02020603050405020304" pitchFamily="18" charset="0"/>
              </a:rPr>
              <a:t> array</a:t>
            </a:r>
          </a:p>
          <a:p>
            <a:pPr marL="250022" indent="-241093">
              <a:spcBef>
                <a:spcPts val="735"/>
              </a:spcBef>
              <a:buFont typeface="Arial"/>
              <a:buChar char="•"/>
              <a:tabLst>
                <a:tab pos="250022" algn="l"/>
                <a:tab pos="4101706" algn="l"/>
                <a:tab pos="5705421" algn="l"/>
                <a:tab pos="6130905" algn="l"/>
              </a:tabLst>
            </a:pPr>
            <a:r>
              <a:rPr lang="en-US" sz="3094" spc="-18" dirty="0">
                <a:latin typeface="+mn-lt"/>
                <a:cs typeface="Times New Roman" panose="02020603050405020304" pitchFamily="18" charset="0"/>
              </a:rPr>
              <a:t>T</a:t>
            </a:r>
            <a:r>
              <a:rPr sz="3094" dirty="0">
                <a:latin typeface="+mn-lt"/>
                <a:cs typeface="Times New Roman" panose="02020603050405020304" pitchFamily="18" charset="0"/>
              </a:rPr>
              <a:t>he</a:t>
            </a:r>
            <a:r>
              <a:rPr sz="3094" spc="-18" dirty="0">
                <a:latin typeface="+mn-lt"/>
                <a:cs typeface="Times New Roman" panose="02020603050405020304" pitchFamily="18" charset="0"/>
              </a:rPr>
              <a:t> </a:t>
            </a:r>
            <a:r>
              <a:rPr sz="3094" spc="-7" dirty="0">
                <a:latin typeface="+mn-lt"/>
                <a:cs typeface="Times New Roman" panose="02020603050405020304" pitchFamily="18" charset="0"/>
              </a:rPr>
              <a:t>following </a:t>
            </a:r>
            <a:r>
              <a:rPr sz="3094" dirty="0">
                <a:latin typeface="+mn-lt"/>
                <a:cs typeface="Times New Roman" panose="02020603050405020304" pitchFamily="18" charset="0"/>
              </a:rPr>
              <a:t>are</a:t>
            </a:r>
            <a:r>
              <a:rPr sz="3094" spc="-18" dirty="0">
                <a:latin typeface="+mn-lt"/>
                <a:cs typeface="Times New Roman" panose="02020603050405020304" pitchFamily="18" charset="0"/>
              </a:rPr>
              <a:t> </a:t>
            </a:r>
            <a:r>
              <a:rPr sz="3094" dirty="0">
                <a:latin typeface="+mn-lt"/>
                <a:cs typeface="Times New Roman" panose="02020603050405020304" pitchFamily="18" charset="0"/>
              </a:rPr>
              <a:t>all</a:t>
            </a:r>
            <a:r>
              <a:rPr sz="3094" spc="-18" dirty="0">
                <a:latin typeface="+mn-lt"/>
                <a:cs typeface="Times New Roman" panose="02020603050405020304" pitchFamily="18" charset="0"/>
              </a:rPr>
              <a:t> </a:t>
            </a:r>
            <a:r>
              <a:rPr sz="3094" spc="-7" dirty="0">
                <a:latin typeface="+mn-lt"/>
                <a:cs typeface="Times New Roman" panose="02020603050405020304" pitchFamily="18" charset="0"/>
              </a:rPr>
              <a:t>tensors:</a:t>
            </a:r>
            <a:endParaRPr sz="3094" dirty="0">
              <a:latin typeface="+mn-lt"/>
              <a:cs typeface="Times New Roman" panose="02020603050405020304" pitchFamily="18" charset="0"/>
            </a:endParaRPr>
          </a:p>
          <a:p>
            <a:pPr marL="575051" lvl="1" indent="-244665">
              <a:spcBef>
                <a:spcPts val="422"/>
              </a:spcBef>
              <a:buFont typeface="Arial"/>
              <a:buChar char="–"/>
              <a:tabLst>
                <a:tab pos="575051" algn="l"/>
              </a:tabLst>
            </a:pPr>
            <a:r>
              <a:rPr sz="2672" spc="-7" dirty="0">
                <a:latin typeface="+mn-lt"/>
                <a:cs typeface="Times New Roman" panose="02020603050405020304" pitchFamily="18" charset="0"/>
              </a:rPr>
              <a:t>Scalars</a:t>
            </a:r>
            <a:r>
              <a:rPr lang="en-US" sz="2672" spc="-7" dirty="0">
                <a:latin typeface="+mn-lt"/>
                <a:cs typeface="Times New Roman" panose="02020603050405020304" pitchFamily="18" charset="0"/>
              </a:rPr>
              <a:t> </a:t>
            </a:r>
            <a:endParaRPr lang="en-US" sz="2672" dirty="0">
              <a:latin typeface="+mn-lt"/>
              <a:cs typeface="Times New Roman" panose="02020603050405020304" pitchFamily="18" charset="0"/>
            </a:endParaRPr>
          </a:p>
          <a:p>
            <a:pPr marL="575051" lvl="1" indent="-244665">
              <a:spcBef>
                <a:spcPts val="591"/>
              </a:spcBef>
              <a:buFont typeface="Arial"/>
              <a:buChar char="–"/>
              <a:tabLst>
                <a:tab pos="575051" algn="l"/>
              </a:tabLst>
            </a:pPr>
            <a:r>
              <a:rPr sz="2672" spc="-7" dirty="0">
                <a:solidFill>
                  <a:srgbClr val="C00000"/>
                </a:solidFill>
                <a:latin typeface="+mn-lt"/>
                <a:cs typeface="Times New Roman" panose="02020603050405020304" pitchFamily="18" charset="0"/>
              </a:rPr>
              <a:t>Vectors</a:t>
            </a:r>
            <a:r>
              <a:rPr lang="en-US" sz="2672" spc="-7" dirty="0">
                <a:solidFill>
                  <a:srgbClr val="C00000"/>
                </a:solidFill>
                <a:latin typeface="+mn-lt"/>
                <a:cs typeface="Times New Roman" panose="02020603050405020304" pitchFamily="18" charset="0"/>
              </a:rPr>
              <a:t> (One-dimensional)</a:t>
            </a:r>
            <a:endParaRPr sz="2672" dirty="0">
              <a:solidFill>
                <a:srgbClr val="C00000"/>
              </a:solidFill>
              <a:latin typeface="+mn-lt"/>
              <a:cs typeface="Times New Roman" panose="02020603050405020304" pitchFamily="18" charset="0"/>
            </a:endParaRPr>
          </a:p>
          <a:p>
            <a:pPr marL="575051" lvl="1" indent="-244665">
              <a:spcBef>
                <a:spcPts val="520"/>
              </a:spcBef>
              <a:buFont typeface="Arial"/>
              <a:buChar char="–"/>
              <a:tabLst>
                <a:tab pos="575051" algn="l"/>
              </a:tabLst>
            </a:pPr>
            <a:r>
              <a:rPr sz="2672" spc="-7" dirty="0">
                <a:solidFill>
                  <a:srgbClr val="C00000"/>
                </a:solidFill>
                <a:latin typeface="+mn-lt"/>
                <a:cs typeface="Times New Roman" panose="02020603050405020304" pitchFamily="18" charset="0"/>
              </a:rPr>
              <a:t>Matrices</a:t>
            </a:r>
            <a:r>
              <a:rPr lang="en-US" sz="2672" spc="-7" dirty="0">
                <a:solidFill>
                  <a:srgbClr val="C00000"/>
                </a:solidFill>
                <a:latin typeface="+mn-lt"/>
                <a:cs typeface="Times New Roman" panose="02020603050405020304" pitchFamily="18" charset="0"/>
              </a:rPr>
              <a:t> (Two-dimensional)</a:t>
            </a:r>
          </a:p>
          <a:p>
            <a:pPr marL="575051" lvl="1" indent="-244665">
              <a:spcBef>
                <a:spcPts val="520"/>
              </a:spcBef>
              <a:buFont typeface="Arial"/>
              <a:buChar char="–"/>
              <a:tabLst>
                <a:tab pos="575051" algn="l"/>
              </a:tabLst>
            </a:pPr>
            <a:r>
              <a:rPr lang="en-US" sz="2672" spc="-7" dirty="0">
                <a:latin typeface="+mn-lt"/>
                <a:cs typeface="Times New Roman" panose="02020603050405020304" pitchFamily="18" charset="0"/>
              </a:rPr>
              <a:t>N-dimensional Arrays</a:t>
            </a:r>
            <a:endParaRPr sz="2672" dirty="0"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dt" sz="half" idx="6"/>
          </p:nvPr>
        </p:nvSpPr>
        <p:spPr>
          <a:xfrm>
            <a:off x="1765301" y="9423710"/>
            <a:ext cx="1863089" cy="14792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400" b="0" i="0">
                <a:solidFill>
                  <a:srgbClr val="929292"/>
                </a:solidFill>
                <a:latin typeface="Times New Roman"/>
                <a:cs typeface="Times New Roman"/>
              </a:defRPr>
            </a:lvl1pPr>
          </a:lstStyle>
          <a:p>
            <a:pPr marL="8929">
              <a:lnSpc>
                <a:spcPts val="1146"/>
              </a:lnSpc>
            </a:pPr>
            <a:r>
              <a:rPr lang="en-US"/>
              <a:t>Data</a:t>
            </a:r>
            <a:r>
              <a:rPr lang="en-US" spc="-25"/>
              <a:t> </a:t>
            </a:r>
            <a:r>
              <a:rPr lang="en-US"/>
              <a:t>Min.</a:t>
            </a:r>
            <a:r>
              <a:rPr lang="en-US" spc="-15"/>
              <a:t> </a:t>
            </a:r>
            <a:r>
              <a:rPr lang="en-US"/>
              <a:t>&amp;</a:t>
            </a:r>
            <a:r>
              <a:rPr lang="en-US" spc="-20"/>
              <a:t> </a:t>
            </a:r>
            <a:r>
              <a:rPr lang="en-US" spc="-10"/>
              <a:t>Matr.,</a:t>
            </a:r>
            <a:r>
              <a:rPr lang="en-US" spc="-15"/>
              <a:t> </a:t>
            </a:r>
            <a:r>
              <a:rPr lang="en-US"/>
              <a:t>SS</a:t>
            </a:r>
            <a:r>
              <a:rPr lang="en-US" spc="-15"/>
              <a:t> </a:t>
            </a:r>
            <a:r>
              <a:rPr lang="en-US" spc="-25"/>
              <a:t>13</a:t>
            </a:r>
            <a:endParaRPr spc="-18" dirty="0"/>
          </a:p>
        </p:txBody>
      </p:sp>
      <p:sp>
        <p:nvSpPr>
          <p:cNvPr id="13" name="object 13"/>
          <p:cNvSpPr txBox="1">
            <a:spLocks noGrp="1"/>
          </p:cNvSpPr>
          <p:nvPr>
            <p:ph type="ftr" sz="quarter" idx="5"/>
          </p:nvPr>
        </p:nvSpPr>
        <p:spPr>
          <a:xfrm>
            <a:off x="7552295" y="9423710"/>
            <a:ext cx="974090" cy="14792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400" b="0" i="0">
                <a:solidFill>
                  <a:srgbClr val="929292"/>
                </a:solidFill>
                <a:latin typeface="Times New Roman"/>
                <a:cs typeface="Times New Roman"/>
              </a:defRPr>
            </a:lvl1pPr>
          </a:lstStyle>
          <a:p>
            <a:pPr marL="8929">
              <a:lnSpc>
                <a:spcPts val="1146"/>
              </a:lnSpc>
            </a:pPr>
            <a:r>
              <a:rPr lang="en-US"/>
              <a:t>19</a:t>
            </a:r>
            <a:r>
              <a:rPr lang="en-US" spc="-15"/>
              <a:t> </a:t>
            </a:r>
            <a:r>
              <a:rPr lang="en-US"/>
              <a:t>June</a:t>
            </a:r>
            <a:r>
              <a:rPr lang="en-US" spc="-20"/>
              <a:t> 2013</a:t>
            </a:r>
            <a:endParaRPr spc="-14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370333-F404-71E4-0235-1AA823FDE7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4021" y="1125632"/>
            <a:ext cx="3429000" cy="5467350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14344" y="512643"/>
            <a:ext cx="8996958" cy="618415"/>
          </a:xfrm>
          <a:prstGeom prst="rect">
            <a:avLst/>
          </a:prstGeom>
        </p:spPr>
        <p:txBody>
          <a:bodyPr vert="horz" wrap="square" lIns="0" tIns="893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8929">
              <a:spcBef>
                <a:spcPts val="70"/>
              </a:spcBef>
              <a:tabLst>
                <a:tab pos="2483258" algn="l"/>
                <a:tab pos="4128494" algn="l"/>
              </a:tabLst>
            </a:pPr>
            <a:r>
              <a:rPr lang="en-US" spc="-7" dirty="0"/>
              <a:t>Realizing Neural Networks by Tensors</a:t>
            </a:r>
            <a:endParaRPr spc="-7" dirty="0"/>
          </a:p>
        </p:txBody>
      </p:sp>
      <p:sp>
        <p:nvSpPr>
          <p:cNvPr id="3" name="object 3"/>
          <p:cNvSpPr txBox="1"/>
          <p:nvPr/>
        </p:nvSpPr>
        <p:spPr>
          <a:xfrm>
            <a:off x="339682" y="1366711"/>
            <a:ext cx="11629711" cy="3623709"/>
          </a:xfrm>
          <a:prstGeom prst="rect">
            <a:avLst/>
          </a:prstGeom>
        </p:spPr>
        <p:txBody>
          <a:bodyPr vert="horz" wrap="square" lIns="0" tIns="91083" rIns="0" bIns="0" rtlCol="0">
            <a:spAutoFit/>
          </a:bodyPr>
          <a:lstStyle/>
          <a:p>
            <a:pPr marL="351829" indent="-342900">
              <a:spcBef>
                <a:spcPts val="717"/>
              </a:spcBef>
              <a:buFont typeface="Arial" panose="020B0604020202020204" pitchFamily="34" charset="0"/>
              <a:buChar char="•"/>
              <a:tabLst>
                <a:tab pos="250022" algn="l"/>
                <a:tab pos="3438254" algn="l"/>
              </a:tabLst>
            </a:pPr>
            <a:r>
              <a:rPr lang="en-US" sz="2400" spc="-14" dirty="0">
                <a:solidFill>
                  <a:srgbClr val="C00000"/>
                </a:solidFill>
                <a:latin typeface="+mn-lt"/>
                <a:cs typeface="Times New Roman"/>
              </a:rPr>
              <a:t>Weights</a:t>
            </a:r>
            <a:r>
              <a:rPr lang="en-US" sz="2400" spc="-14" dirty="0">
                <a:latin typeface="+mn-lt"/>
                <a:cs typeface="Times New Roman"/>
              </a:rPr>
              <a:t>, biases, output of nodes, and </a:t>
            </a:r>
            <a:r>
              <a:rPr lang="en-US" sz="2400" spc="-14" dirty="0">
                <a:solidFill>
                  <a:srgbClr val="C00000"/>
                </a:solidFill>
                <a:latin typeface="+mn-lt"/>
                <a:cs typeface="Times New Roman"/>
              </a:rPr>
              <a:t>input</a:t>
            </a:r>
            <a:r>
              <a:rPr lang="en-US" sz="2400" spc="-14" dirty="0">
                <a:latin typeface="+mn-lt"/>
                <a:cs typeface="Times New Roman"/>
              </a:rPr>
              <a:t> data can be represented by </a:t>
            </a:r>
            <a:r>
              <a:rPr lang="en-US" sz="2400" spc="-14" dirty="0">
                <a:solidFill>
                  <a:srgbClr val="C00000"/>
                </a:solidFill>
                <a:latin typeface="+mn-lt"/>
                <a:cs typeface="Times New Roman"/>
              </a:rPr>
              <a:t>Tensors</a:t>
            </a:r>
            <a:r>
              <a:rPr lang="en-US" sz="2400" spc="-14" dirty="0">
                <a:latin typeface="+mn-lt"/>
                <a:cs typeface="Times New Roman"/>
              </a:rPr>
              <a:t> </a:t>
            </a:r>
          </a:p>
          <a:p>
            <a:pPr marL="351829" indent="-342900">
              <a:spcBef>
                <a:spcPts val="717"/>
              </a:spcBef>
              <a:buFont typeface="Arial" panose="020B0604020202020204" pitchFamily="34" charset="0"/>
              <a:buChar char="•"/>
              <a:tabLst>
                <a:tab pos="250022" algn="l"/>
                <a:tab pos="3438254" algn="l"/>
              </a:tabLst>
            </a:pPr>
            <a:r>
              <a:rPr lang="en-US" sz="2400" spc="-14" dirty="0">
                <a:solidFill>
                  <a:srgbClr val="C00000"/>
                </a:solidFill>
                <a:latin typeface="+mn-lt"/>
                <a:cs typeface="Times New Roman"/>
              </a:rPr>
              <a:t>Interactions</a:t>
            </a:r>
            <a:r>
              <a:rPr lang="en-US" sz="2400" spc="-14" dirty="0">
                <a:latin typeface="+mn-lt"/>
                <a:cs typeface="Times New Roman"/>
              </a:rPr>
              <a:t> of weights and inputs / outputs can be represented by </a:t>
            </a:r>
            <a:r>
              <a:rPr lang="en-US" sz="2400" spc="-14" dirty="0">
                <a:solidFill>
                  <a:srgbClr val="C00000"/>
                </a:solidFill>
                <a:latin typeface="+mn-lt"/>
                <a:cs typeface="Times New Roman"/>
              </a:rPr>
              <a:t>matrix operations</a:t>
            </a:r>
            <a:r>
              <a:rPr lang="en-US" sz="2400" spc="-14" dirty="0">
                <a:latin typeface="+mn-lt"/>
                <a:cs typeface="Times New Roman"/>
              </a:rPr>
              <a:t> </a:t>
            </a:r>
            <a:endParaRPr lang="en-US" sz="2400" spc="-14" dirty="0">
              <a:solidFill>
                <a:srgbClr val="C00000"/>
              </a:solidFill>
              <a:latin typeface="+mn-lt"/>
              <a:cs typeface="Times New Roman"/>
            </a:endParaRPr>
          </a:p>
          <a:p>
            <a:pPr marL="351829" indent="-342900">
              <a:spcBef>
                <a:spcPts val="717"/>
              </a:spcBef>
              <a:buFont typeface="Arial" panose="020B0604020202020204" pitchFamily="34" charset="0"/>
              <a:buChar char="•"/>
              <a:tabLst>
                <a:tab pos="250022" algn="l"/>
                <a:tab pos="3438254" algn="l"/>
              </a:tabLst>
            </a:pPr>
            <a:r>
              <a:rPr lang="en-US" sz="2400" spc="-14" dirty="0">
                <a:latin typeface="+mn-lt"/>
                <a:cs typeface="Times New Roman"/>
              </a:rPr>
              <a:t>Functionality of nodes (e.g., </a:t>
            </a:r>
            <a:r>
              <a:rPr lang="en-US" sz="2400" spc="-14" dirty="0">
                <a:solidFill>
                  <a:srgbClr val="C00000"/>
                </a:solidFill>
                <a:latin typeface="+mn-lt"/>
                <a:cs typeface="Times New Roman"/>
              </a:rPr>
              <a:t>activation functions</a:t>
            </a:r>
            <a:r>
              <a:rPr lang="en-US" sz="2400" spc="-14" dirty="0">
                <a:latin typeface="+mn-lt"/>
                <a:cs typeface="Times New Roman"/>
              </a:rPr>
              <a:t>) can be represented by </a:t>
            </a:r>
            <a:r>
              <a:rPr lang="en-US" sz="2400" spc="-14" dirty="0">
                <a:solidFill>
                  <a:srgbClr val="C00000"/>
                </a:solidFill>
                <a:latin typeface="+mn-lt"/>
                <a:cs typeface="Times New Roman"/>
              </a:rPr>
              <a:t>tensor</a:t>
            </a:r>
            <a:r>
              <a:rPr lang="en-US" sz="2400" spc="-14" dirty="0">
                <a:latin typeface="+mn-lt"/>
                <a:cs typeface="Times New Roman"/>
              </a:rPr>
              <a:t> </a:t>
            </a:r>
            <a:r>
              <a:rPr lang="en-US" sz="2400" spc="-14" dirty="0">
                <a:solidFill>
                  <a:srgbClr val="C00000"/>
                </a:solidFill>
                <a:latin typeface="+mn-lt"/>
                <a:cs typeface="Times New Roman"/>
              </a:rPr>
              <a:t>functions</a:t>
            </a:r>
            <a:endParaRPr lang="en-US" sz="2400" spc="-14" dirty="0">
              <a:latin typeface="+mn-lt"/>
              <a:cs typeface="Times New Roman"/>
            </a:endParaRPr>
          </a:p>
          <a:p>
            <a:pPr marL="351829" indent="-342900">
              <a:spcBef>
                <a:spcPts val="717"/>
              </a:spcBef>
              <a:buFont typeface="Arial" panose="020B0604020202020204" pitchFamily="34" charset="0"/>
              <a:buChar char="•"/>
              <a:tabLst>
                <a:tab pos="250022" algn="l"/>
                <a:tab pos="3438254" algn="l"/>
              </a:tabLst>
            </a:pPr>
            <a:endParaRPr lang="en-US" sz="2400" spc="-14" dirty="0">
              <a:latin typeface="+mn-lt"/>
              <a:cs typeface="Times New Roman"/>
            </a:endParaRPr>
          </a:p>
          <a:p>
            <a:pPr marL="250022" indent="-241093">
              <a:spcBef>
                <a:spcPts val="647"/>
              </a:spcBef>
              <a:buFont typeface="Arial"/>
              <a:buChar char="•"/>
              <a:tabLst>
                <a:tab pos="250022" algn="l"/>
                <a:tab pos="1482722" algn="l"/>
                <a:tab pos="3184660" algn="l"/>
              </a:tabLst>
            </a:pPr>
            <a:endParaRPr lang="en-US" sz="2400" spc="-7" dirty="0">
              <a:latin typeface="+mn-lt"/>
              <a:cs typeface="Times New Roman"/>
            </a:endParaRPr>
          </a:p>
          <a:p>
            <a:pPr marL="250022" indent="-241093">
              <a:spcBef>
                <a:spcPts val="647"/>
              </a:spcBef>
              <a:buFont typeface="Arial"/>
              <a:buChar char="•"/>
              <a:tabLst>
                <a:tab pos="250022" algn="l"/>
                <a:tab pos="1482722" algn="l"/>
                <a:tab pos="3184660" algn="l"/>
              </a:tabLst>
            </a:pPr>
            <a:endParaRPr lang="en-US" sz="2400" spc="-7" dirty="0">
              <a:latin typeface="+mn-lt"/>
              <a:cs typeface="Times New Roman"/>
            </a:endParaRPr>
          </a:p>
          <a:p>
            <a:pPr marL="250022" indent="-241093">
              <a:spcBef>
                <a:spcPts val="647"/>
              </a:spcBef>
              <a:buFont typeface="Arial"/>
              <a:buChar char="•"/>
              <a:tabLst>
                <a:tab pos="250022" algn="l"/>
                <a:tab pos="1482722" algn="l"/>
                <a:tab pos="3184660" algn="l"/>
              </a:tabLst>
            </a:pPr>
            <a:endParaRPr lang="en-US" sz="2400" spc="-7" dirty="0">
              <a:latin typeface="+mn-lt"/>
              <a:cs typeface="Times New Roman"/>
            </a:endParaRPr>
          </a:p>
          <a:p>
            <a:pPr marL="250022" indent="-241093">
              <a:spcBef>
                <a:spcPts val="647"/>
              </a:spcBef>
              <a:buFont typeface="Arial"/>
              <a:buChar char="•"/>
              <a:tabLst>
                <a:tab pos="250022" algn="l"/>
                <a:tab pos="1482722" algn="l"/>
                <a:tab pos="3184660" algn="l"/>
              </a:tabLst>
            </a:pPr>
            <a:endParaRPr lang="en-US" sz="2400" spc="-7" dirty="0">
              <a:latin typeface="+mn-lt"/>
              <a:cs typeface="Times New Roman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56B49BAD-ED9C-7BFD-28B7-A6C278A522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7547" y="2776625"/>
            <a:ext cx="6143348" cy="409342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import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tensorflow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as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tf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# Input tensor (data)</a:t>
            </a:r>
            <a:b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x =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tf.constant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([[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1.0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2.0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]],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JetBrains Mono"/>
              </a:rPr>
              <a:t>dtype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=tf.float32)  </a:t>
            </a: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</a:b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# Weights and biases (tensors)</a:t>
            </a:r>
            <a:b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W1 =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tf.constant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([[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0.5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-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1.0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], [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1.5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2.0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]],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JetBrains Mono"/>
              </a:rPr>
              <a:t>dtype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=tf.float32)  </a:t>
            </a: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b1 =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tf.constant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([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0.0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0.0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],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JetBrains Mono"/>
              </a:rPr>
              <a:t>dtype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=tf.float32)  </a:t>
            </a: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 </a:t>
            </a:r>
            <a:b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</a:br>
            <a:b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</a:b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# Operations and Functions</a:t>
            </a:r>
            <a:b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z1 =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tf.matmul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(x, W1) + b1  </a:t>
            </a: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# Matrix multiplication and addition</a:t>
            </a:r>
            <a:b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a1 =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tf.nn.relu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(z1)         </a:t>
            </a: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# Activation function (</a:t>
            </a:r>
            <a:r>
              <a:rPr kumimoji="0" lang="en-US" altLang="en-US" b="0" i="1" u="none" strike="noStrike" cap="none" normalizeH="0" baseline="0" dirty="0" err="1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ReLU</a:t>
            </a: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)</a:t>
            </a:r>
            <a:b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/>
              </a:rPr>
              <a:t>print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(a1)  </a:t>
            </a: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# Output: </a:t>
            </a:r>
            <a:r>
              <a:rPr kumimoji="0" lang="en-US" altLang="en-US" b="0" i="1" u="none" strike="noStrike" cap="none" normalizeH="0" baseline="0" dirty="0" err="1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tf.Tensor</a:t>
            </a: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([[3.5 3.0]], </a:t>
            </a:r>
            <a:r>
              <a:rPr kumimoji="0" lang="en-US" altLang="en-US" b="0" i="1" u="none" strike="noStrike" cap="none" normalizeH="0" baseline="0" dirty="0" err="1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dtype</a:t>
            </a: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=float32)</a:t>
            </a:r>
            <a:endParaRPr kumimoji="0" lang="en-US" altLang="en-US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64C86B-26BB-5CBC-2720-C696864C231C}"/>
              </a:ext>
            </a:extLst>
          </p:cNvPr>
          <p:cNvSpPr txBox="1"/>
          <p:nvPr/>
        </p:nvSpPr>
        <p:spPr>
          <a:xfrm>
            <a:off x="8062326" y="3117464"/>
            <a:ext cx="38659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[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1.0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2.0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] * 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0.5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-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1.0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= [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3.5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3.0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]</a:t>
            </a:r>
          </a:p>
          <a:p>
            <a:r>
              <a:rPr lang="en-US" altLang="en-US" dirty="0">
                <a:solidFill>
                  <a:srgbClr val="080808"/>
                </a:solidFill>
                <a:latin typeface="JetBrains Mono"/>
              </a:rPr>
              <a:t>                    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1.5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2.0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</a:t>
            </a:r>
            <a:endParaRPr lang="en-US" dirty="0"/>
          </a:p>
        </p:txBody>
      </p:sp>
      <p:sp>
        <p:nvSpPr>
          <p:cNvPr id="6" name="Left Bracket 5">
            <a:extLst>
              <a:ext uri="{FF2B5EF4-FFF2-40B4-BE49-F238E27FC236}">
                <a16:creationId xmlns:a16="http://schemas.microsoft.com/office/drawing/2014/main" id="{A8A661C1-41B9-C900-FD8D-F6D251F250AC}"/>
              </a:ext>
            </a:extLst>
          </p:cNvPr>
          <p:cNvSpPr/>
          <p:nvPr/>
        </p:nvSpPr>
        <p:spPr>
          <a:xfrm>
            <a:off x="9195371" y="3135816"/>
            <a:ext cx="45719" cy="586883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Bracket 6">
            <a:extLst>
              <a:ext uri="{FF2B5EF4-FFF2-40B4-BE49-F238E27FC236}">
                <a16:creationId xmlns:a16="http://schemas.microsoft.com/office/drawing/2014/main" id="{EDEF8B24-8EF0-5EF2-1CB3-68CEF1F90F43}"/>
              </a:ext>
            </a:extLst>
          </p:cNvPr>
          <p:cNvSpPr/>
          <p:nvPr/>
        </p:nvSpPr>
        <p:spPr>
          <a:xfrm>
            <a:off x="10068673" y="3135816"/>
            <a:ext cx="45720" cy="605235"/>
          </a:xfrm>
          <a:prstGeom prst="righ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0EBB545-C2EE-2312-D99C-47B877F82C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4825" y="4057650"/>
            <a:ext cx="3952875" cy="280035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74BBB-B915-5700-16EC-E9DD76549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Artificial Neuron with Sigmoid -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BCC1DB-0052-1ADB-934B-0F796F93AC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600" b="1" dirty="0"/>
              <a:t>Task:</a:t>
            </a:r>
            <a:r>
              <a:rPr lang="en-US" sz="2600" dirty="0"/>
              <a:t> Predicting </a:t>
            </a:r>
            <a:r>
              <a:rPr lang="en-US" sz="2600" dirty="0">
                <a:solidFill>
                  <a:srgbClr val="C00000"/>
                </a:solidFill>
              </a:rPr>
              <a:t>Sepsis</a:t>
            </a:r>
            <a:r>
              <a:rPr lang="en-US" sz="2600" dirty="0"/>
              <a:t> (label) using the following features:</a:t>
            </a:r>
          </a:p>
          <a:p>
            <a:pPr marL="0" indent="0">
              <a:buNone/>
            </a:pPr>
            <a:r>
              <a:rPr lang="en-US" sz="2600" dirty="0"/>
              <a:t>Feature 1 (x1): Severity of Fever  (0-3)</a:t>
            </a:r>
          </a:p>
          <a:p>
            <a:pPr marL="0" indent="0">
              <a:buNone/>
            </a:pPr>
            <a:r>
              <a:rPr lang="en-US" sz="2600" dirty="0"/>
              <a:t>Feature 2 (x2): Severity of Chills  (0-3)</a:t>
            </a:r>
          </a:p>
          <a:p>
            <a:pPr marL="0" indent="0">
              <a:buNone/>
            </a:pPr>
            <a:r>
              <a:rPr lang="en-US" sz="26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Suppose after </a:t>
            </a:r>
            <a:r>
              <a:rPr lang="en-US" sz="2600" dirty="0">
                <a:solidFill>
                  <a:srgbClr val="C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training model </a:t>
            </a:r>
            <a:r>
              <a:rPr lang="en-US" sz="26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using the training data, the weights and bias would be as follows:  </a:t>
            </a:r>
            <a:r>
              <a:rPr lang="en-US" dirty="0"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w</a:t>
            </a:r>
            <a:r>
              <a:rPr lang="en-US" sz="1800" dirty="0"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1</a:t>
            </a:r>
            <a:r>
              <a:rPr lang="en-US" dirty="0"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= </a:t>
            </a:r>
            <a:r>
              <a:rPr lang="en-US" sz="2400" dirty="0"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0.5</a:t>
            </a:r>
            <a:r>
              <a:rPr lang="en-US" dirty="0"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, w</a:t>
            </a:r>
            <a:r>
              <a:rPr lang="en-US" sz="1600" dirty="0"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2</a:t>
            </a:r>
            <a:r>
              <a:rPr lang="en-US" dirty="0"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= </a:t>
            </a:r>
            <a:r>
              <a:rPr lang="en-US" sz="2400" dirty="0"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0.8</a:t>
            </a:r>
            <a:r>
              <a:rPr lang="en-US" dirty="0"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, b= </a:t>
            </a:r>
            <a:r>
              <a:rPr lang="en-US" sz="2400" dirty="0"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-1.0</a:t>
            </a:r>
            <a:endParaRPr lang="en-US" dirty="0"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26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DC7622B-2881-B044-2618-95F8F0896DD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57511255"/>
              </p:ext>
            </p:extLst>
          </p:nvPr>
        </p:nvGraphicFramePr>
        <p:xfrm>
          <a:off x="986791" y="4703218"/>
          <a:ext cx="4358639" cy="2021520"/>
        </p:xfrm>
        <a:graphic>
          <a:graphicData uri="http://schemas.openxmlformats.org/drawingml/2006/table">
            <a:tbl>
              <a:tblPr firstRow="1" firstCol="1" bandRow="1"/>
              <a:tblGrid>
                <a:gridCol w="1564769">
                  <a:extLst>
                    <a:ext uri="{9D8B030D-6E8A-4147-A177-3AD203B41FA5}">
                      <a16:colId xmlns:a16="http://schemas.microsoft.com/office/drawing/2014/main" val="3297362997"/>
                    </a:ext>
                  </a:extLst>
                </a:gridCol>
                <a:gridCol w="1473700">
                  <a:extLst>
                    <a:ext uri="{9D8B030D-6E8A-4147-A177-3AD203B41FA5}">
                      <a16:colId xmlns:a16="http://schemas.microsoft.com/office/drawing/2014/main" val="1450395239"/>
                    </a:ext>
                  </a:extLst>
                </a:gridCol>
                <a:gridCol w="1320170">
                  <a:extLst>
                    <a:ext uri="{9D8B030D-6E8A-4147-A177-3AD203B41FA5}">
                      <a16:colId xmlns:a16="http://schemas.microsoft.com/office/drawing/2014/main" val="652030217"/>
                    </a:ext>
                  </a:extLst>
                </a:gridCol>
              </a:tblGrid>
              <a:tr h="336920"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b="1" i="0" u="none" strike="noStrike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Fever Severity</a:t>
                      </a:r>
                      <a:endParaRPr lang="en-US" sz="2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1894" marR="21894" marT="21894" marB="2189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b="1" i="0" u="none" strike="noStrike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Chills Severity</a:t>
                      </a:r>
                      <a:endParaRPr lang="en-US" sz="2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1894" marR="21894" marT="21894" marB="2189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b="1" i="0" u="none" strike="noStrike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Sepsis</a:t>
                      </a:r>
                      <a:endParaRPr lang="en-US" sz="2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1894" marR="21894" marT="21894" marB="2189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2411277"/>
                  </a:ext>
                </a:extLst>
              </a:tr>
              <a:tr h="336920"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b="0" i="0" u="none" strike="noStrike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1894" marR="21894" marT="21894" marB="2189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b="0" i="0" u="none" strike="noStrike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US" sz="2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1894" marR="21894" marT="21894" marB="2189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b="0" i="0" u="none" strike="noStrike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1894" marR="21894" marT="21894" marB="2189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903597"/>
                  </a:ext>
                </a:extLst>
              </a:tr>
              <a:tr h="336920"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b="0" i="0" u="none" strike="noStrike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US" sz="2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1894" marR="21894" marT="21894" marB="2189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b="0" i="0" u="none" strike="noStrike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1894" marR="21894" marT="21894" marB="2189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b="0" i="0" u="none" strike="noStrike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US" sz="2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1894" marR="21894" marT="21894" marB="2189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27311352"/>
                  </a:ext>
                </a:extLst>
              </a:tr>
              <a:tr h="336920"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b="0" i="0" u="none" strike="noStrike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US" sz="2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1894" marR="21894" marT="21894" marB="2189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b="0" i="0" u="none" strike="noStrike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1894" marR="21894" marT="21894" marB="2189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b="0" i="0" u="none" strike="noStrike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1894" marR="21894" marT="21894" marB="2189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166526"/>
                  </a:ext>
                </a:extLst>
              </a:tr>
              <a:tr h="336920"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b="0" i="0" u="none" strike="noStrike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1894" marR="21894" marT="21894" marB="2189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b="0" i="0" u="none" strike="noStrike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1894" marR="21894" marT="21894" marB="2189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b="0" i="0" u="none" strike="noStrike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1894" marR="21894" marT="21894" marB="2189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48327165"/>
                  </a:ext>
                </a:extLst>
              </a:tr>
              <a:tr h="336920"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b="0" i="0" u="none" strike="noStrike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n-US" sz="2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1894" marR="21894" marT="21894" marB="2189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b="0" i="0" u="none" strike="noStrike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1894" marR="21894" marT="21894" marB="2189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b="0" i="0" u="none" strike="noStrike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US" sz="2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1894" marR="21894" marT="21894" marB="2189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1404432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099A06B6-C36F-00B0-BFCA-0DE4611099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2170" y="4807377"/>
            <a:ext cx="6117838" cy="136958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2A6E50A-7031-26D5-A42D-FCD377F520F4}"/>
              </a:ext>
            </a:extLst>
          </p:cNvPr>
          <p:cNvSpPr txBox="1"/>
          <p:nvPr/>
        </p:nvSpPr>
        <p:spPr>
          <a:xfrm>
            <a:off x="6555105" y="4357970"/>
            <a:ext cx="520192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O = </a:t>
            </a:r>
            <a:r>
              <a:rPr lang="en-US" sz="2000" kern="100" dirty="0">
                <a:solidFill>
                  <a:srgbClr val="C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Sigmoid </a:t>
            </a:r>
            <a:r>
              <a:rPr lang="en-US" sz="2000" dirty="0">
                <a:solidFill>
                  <a:srgbClr val="C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(0.5</a:t>
            </a:r>
            <a:r>
              <a:rPr lang="en-US" sz="2000" dirty="0">
                <a:solidFill>
                  <a:srgbClr val="C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×</a:t>
            </a:r>
            <a:r>
              <a:rPr lang="en-US" sz="2000" dirty="0">
                <a:solidFill>
                  <a:srgbClr val="C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Fever + 0.8</a:t>
            </a:r>
            <a:r>
              <a:rPr lang="en-US" sz="2000" dirty="0">
                <a:solidFill>
                  <a:srgbClr val="C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×</a:t>
            </a:r>
            <a:r>
              <a:rPr lang="en-US" sz="2000" dirty="0">
                <a:solidFill>
                  <a:srgbClr val="C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Chills </a:t>
            </a:r>
            <a:r>
              <a:rPr lang="en-US" sz="2000" dirty="0">
                <a:solidFill>
                  <a:srgbClr val="C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− </a:t>
            </a:r>
            <a:r>
              <a:rPr lang="en-US" sz="2000" dirty="0">
                <a:solidFill>
                  <a:srgbClr val="C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1.0)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1CD9430-C06E-4E0B-2893-7F23B83086B9}"/>
              </a:ext>
            </a:extLst>
          </p:cNvPr>
          <p:cNvSpPr txBox="1"/>
          <p:nvPr/>
        </p:nvSpPr>
        <p:spPr>
          <a:xfrm>
            <a:off x="2275840" y="4312585"/>
            <a:ext cx="1747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accent1">
                    <a:lumMod val="75000"/>
                  </a:schemeClr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Training Data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881627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0" name="Rectangle 2">
            <a:extLst>
              <a:ext uri="{FF2B5EF4-FFF2-40B4-BE49-F238E27FC236}">
                <a16:creationId xmlns:a16="http://schemas.microsoft.com/office/drawing/2014/main" id="{4512BB2E-46A7-F09D-63D4-8D87273D671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Feed Forward NN- Example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9751AFC-260B-034F-9A3C-E57605AD5D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3884" y="1830388"/>
            <a:ext cx="5978566" cy="490061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AC0263D-DE26-7399-3C7E-41D1AADD71B3}"/>
              </a:ext>
            </a:extLst>
          </p:cNvPr>
          <p:cNvSpPr txBox="1"/>
          <p:nvPr/>
        </p:nvSpPr>
        <p:spPr>
          <a:xfrm>
            <a:off x="838200" y="1560483"/>
            <a:ext cx="5468805" cy="1292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600" dirty="0" err="1"/>
              <a:t>Keras</a:t>
            </a:r>
            <a:r>
              <a:rPr lang="en-US" sz="2600" dirty="0"/>
              <a:t> is a high-level API built on top of deep learning frameworks (e.g., TensorFlow) which employs </a:t>
            </a:r>
            <a:r>
              <a:rPr lang="en-US" sz="2600" dirty="0">
                <a:solidFill>
                  <a:srgbClr val="C00000"/>
                </a:solidFill>
              </a:rPr>
              <a:t>Tensors</a:t>
            </a:r>
            <a:r>
              <a:rPr lang="en-US" sz="2600" dirty="0"/>
              <a:t>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1585A1D-A65B-55FE-0FA1-37228F7250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3205056"/>
            <a:ext cx="4599592" cy="286232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from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keras.models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import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Sequential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from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keras.layers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import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Dense, Input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# Define the model</a:t>
            </a:r>
            <a:b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</a:b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model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= Sequential()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model.add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(Input(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JetBrains Mono"/>
              </a:rPr>
              <a:t>shape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=(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8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,)))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model.add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(Dense(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6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JetBrains Mono"/>
              </a:rPr>
              <a:t>activation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'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relu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'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))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model.add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(Dense(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4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JetBrains Mono"/>
              </a:rPr>
              <a:t>activation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'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relu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'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))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model.add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(Dense(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1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JetBrains Mono"/>
              </a:rPr>
              <a:t>activation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'sigmoid'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))</a:t>
            </a:r>
            <a:endParaRPr kumimoji="0" lang="en-US" altLang="en-US" sz="4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1CFC8-C339-AEF8-BD80-EF52C05752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65177"/>
            <a:ext cx="10972800" cy="924807"/>
          </a:xfrm>
        </p:spPr>
        <p:txBody>
          <a:bodyPr/>
          <a:lstStyle/>
          <a:p>
            <a:r>
              <a:rPr lang="en-US" dirty="0"/>
              <a:t>Assignment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961A3C-CA94-6425-1148-54B30AC3CB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1680" y="1489984"/>
            <a:ext cx="10972800" cy="4921064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/>
              <a:t>In weather dataset with ‘</a:t>
            </a:r>
            <a:r>
              <a:rPr lang="en-US" sz="2400" dirty="0" err="1"/>
              <a:t>RainTomorrow</a:t>
            </a:r>
            <a:r>
              <a:rPr lang="en-US" sz="2400" dirty="0"/>
              <a:t>’ as label and all other attributes as features, split the data into training (75%) and test (25%).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/>
              <a:t>Train a Feed Forward Neural on train dataset with ‘</a:t>
            </a:r>
            <a:r>
              <a:rPr lang="en-US" sz="2400" dirty="0" err="1"/>
              <a:t>RainTomorrow</a:t>
            </a:r>
            <a:r>
              <a:rPr lang="en-US" sz="2400" dirty="0"/>
              <a:t>’ as label and all other attributes as features with two different designs: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One hidden layer with 8 units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Two hidden layers with 8 and 5 units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/>
              <a:t>Calculate accuracy of both models on test data for each of the following settings: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 batch size = 32, epochs = 10, </a:t>
            </a:r>
            <a:r>
              <a:rPr lang="en-US" sz="2400" dirty="0" err="1"/>
              <a:t>LearningRate</a:t>
            </a:r>
            <a:r>
              <a:rPr lang="en-US" sz="2400" dirty="0"/>
              <a:t> = 0.0001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 batch size = 4, epochs = 30, </a:t>
            </a:r>
            <a:r>
              <a:rPr lang="en-US" sz="2400" dirty="0" err="1"/>
              <a:t>LearningRate</a:t>
            </a:r>
            <a:r>
              <a:rPr lang="en-US" sz="2400" dirty="0"/>
              <a:t> = 0.01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2400" dirty="0"/>
          </a:p>
          <a:p>
            <a:endParaRPr lang="en-US" sz="240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5E37114-0024-8663-CCE4-80068D1406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1957851"/>
              </p:ext>
            </p:extLst>
          </p:nvPr>
        </p:nvGraphicFramePr>
        <p:xfrm>
          <a:off x="7724760" y="4545858"/>
          <a:ext cx="4394200" cy="2209800"/>
        </p:xfrm>
        <a:graphic>
          <a:graphicData uri="http://schemas.openxmlformats.org/drawingml/2006/table">
            <a:tbl>
              <a:tblPr/>
              <a:tblGrid>
                <a:gridCol w="571500">
                  <a:extLst>
                    <a:ext uri="{9D8B030D-6E8A-4147-A177-3AD203B41FA5}">
                      <a16:colId xmlns:a16="http://schemas.microsoft.com/office/drawing/2014/main" val="3109887251"/>
                    </a:ext>
                  </a:extLst>
                </a:gridCol>
                <a:gridCol w="596900">
                  <a:extLst>
                    <a:ext uri="{9D8B030D-6E8A-4147-A177-3AD203B41FA5}">
                      <a16:colId xmlns:a16="http://schemas.microsoft.com/office/drawing/2014/main" val="2770336514"/>
                    </a:ext>
                  </a:extLst>
                </a:gridCol>
                <a:gridCol w="482600">
                  <a:extLst>
                    <a:ext uri="{9D8B030D-6E8A-4147-A177-3AD203B41FA5}">
                      <a16:colId xmlns:a16="http://schemas.microsoft.com/office/drawing/2014/main" val="2096337300"/>
                    </a:ext>
                  </a:extLst>
                </a:gridCol>
                <a:gridCol w="698500">
                  <a:extLst>
                    <a:ext uri="{9D8B030D-6E8A-4147-A177-3AD203B41FA5}">
                      <a16:colId xmlns:a16="http://schemas.microsoft.com/office/drawing/2014/main" val="1565616014"/>
                    </a:ext>
                  </a:extLst>
                </a:gridCol>
                <a:gridCol w="558800">
                  <a:extLst>
                    <a:ext uri="{9D8B030D-6E8A-4147-A177-3AD203B41FA5}">
                      <a16:colId xmlns:a16="http://schemas.microsoft.com/office/drawing/2014/main" val="2932389194"/>
                    </a:ext>
                  </a:extLst>
                </a:gridCol>
                <a:gridCol w="622300">
                  <a:extLst>
                    <a:ext uri="{9D8B030D-6E8A-4147-A177-3AD203B41FA5}">
                      <a16:colId xmlns:a16="http://schemas.microsoft.com/office/drawing/2014/main" val="3662262428"/>
                    </a:ext>
                  </a:extLst>
                </a:gridCol>
                <a:gridCol w="863600">
                  <a:extLst>
                    <a:ext uri="{9D8B030D-6E8A-4147-A177-3AD203B41FA5}">
                      <a16:colId xmlns:a16="http://schemas.microsoft.com/office/drawing/2014/main" val="1060797663"/>
                    </a:ext>
                  </a:extLst>
                </a:gridCol>
              </a:tblGrid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MinTemp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MaxTemp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Rainfall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WindSpeed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Humidity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Pressure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RainTomorrow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2999818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13.4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22.9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0.6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24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1007.1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1644766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7.4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25.1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25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1007.8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7098020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12.9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25.7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26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1008.7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1707327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9.2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28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16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1012.8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9347676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17.5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32.3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1006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1765439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14.6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29.7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24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1005.4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4526783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14.3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25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24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19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1008.2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15142690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7.7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26.7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17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19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1010.1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69119571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9.7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31.9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28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1003.6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9206739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13.1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30.1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1.4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27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1005.7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4014503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13.4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30.4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1008.7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321858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22583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9C0903-AC93-5FB8-1414-E1913E4A71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Artificial Neuron with Sigmoid -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B4AA18-86E7-4076-3536-6899B79098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280" y="1825625"/>
            <a:ext cx="11470640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000" b="1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Probability(</a:t>
            </a:r>
            <a:r>
              <a:rPr lang="en-US" sz="2000" b="1" kern="100" dirty="0"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Sepsis</a:t>
            </a:r>
            <a:r>
              <a:rPr lang="en-US" sz="2000" b="1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>
                <a:effectLst/>
                <a:latin typeface="Cambria Math" panose="02040503050406030204" pitchFamily="18" charset="0"/>
                <a:ea typeface="Aptos" panose="020B0004020202020204" pitchFamily="34" charset="0"/>
                <a:cs typeface="Cambria Math" panose="02040503050406030204" pitchFamily="18" charset="0"/>
              </a:rPr>
              <a:t>∣ </a:t>
            </a:r>
            <a:r>
              <a:rPr lang="en-US" sz="2000" b="1" kern="100" dirty="0"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Fever Severity</a:t>
            </a:r>
            <a:r>
              <a:rPr lang="en-US" sz="2000" b="1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, </a:t>
            </a:r>
            <a:r>
              <a:rPr lang="en-US" sz="2000" b="1" kern="100" dirty="0"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Chills Severity</a:t>
            </a:r>
            <a:r>
              <a:rPr lang="en-US" sz="2000" b="1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)= </a:t>
            </a:r>
            <a:r>
              <a:rPr lang="en-US" sz="20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Sigmoid </a:t>
            </a:r>
            <a:r>
              <a:rPr lang="en-US" sz="2000" b="1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(0.5</a:t>
            </a:r>
            <a:r>
              <a:rPr lang="en-US" sz="2000" b="1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×</a:t>
            </a:r>
            <a:r>
              <a:rPr lang="en-US" sz="2000" b="1" kern="100" dirty="0"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Fever </a:t>
            </a:r>
            <a:r>
              <a:rPr lang="en-US" sz="2000" b="1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+ 0.8</a:t>
            </a:r>
            <a:r>
              <a:rPr lang="en-US" sz="2000" b="1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×</a:t>
            </a:r>
            <a:r>
              <a:rPr lang="en-US" sz="2000" b="1" kern="100" dirty="0"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Chills  </a:t>
            </a:r>
            <a:r>
              <a:rPr lang="en-US" sz="2000" b="1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− </a:t>
            </a:r>
            <a:r>
              <a:rPr lang="en-US" sz="2000" b="1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1.0)</a:t>
            </a:r>
          </a:p>
          <a:p>
            <a:pPr marL="0" indent="0">
              <a:buNone/>
            </a:pPr>
            <a:endParaRPr lang="en-US" sz="2000" kern="100" dirty="0"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2000" kern="100" dirty="0"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000" dirty="0"/>
              <a:t>To classify new cases, we can use the trained model: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Probability(Sepsis∣2,1)=</a:t>
            </a:r>
            <a:r>
              <a:rPr lang="en-US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Sigmoid</a:t>
            </a:r>
            <a:r>
              <a:rPr lang="en-US" sz="2000" dirty="0"/>
              <a:t>(0.5×2+0.8×1−1.0) = </a:t>
            </a:r>
            <a:r>
              <a:rPr lang="en-US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Sigmoid </a:t>
            </a:r>
            <a:r>
              <a:rPr lang="el-GR" sz="2000" dirty="0"/>
              <a:t>(1.6)</a:t>
            </a:r>
            <a:r>
              <a:rPr lang="en-US" sz="2000" dirty="0"/>
              <a:t> ​= </a:t>
            </a:r>
            <a:r>
              <a:rPr lang="en-US" sz="2000" dirty="0">
                <a:solidFill>
                  <a:srgbClr val="C00000"/>
                </a:solidFill>
              </a:rPr>
              <a:t>0.832</a:t>
            </a:r>
          </a:p>
          <a:p>
            <a:pPr marL="0" indent="0">
              <a:buNone/>
            </a:pPr>
            <a:r>
              <a:rPr lang="en-US" sz="2000" dirty="0"/>
              <a:t>Since 0.832 is greater than 0.5, the model classifies the case as </a:t>
            </a:r>
            <a:r>
              <a:rPr lang="en-US" sz="2000" dirty="0">
                <a:solidFill>
                  <a:srgbClr val="C00000"/>
                </a:solidFill>
              </a:rPr>
              <a:t>Sepsis</a:t>
            </a:r>
            <a:r>
              <a:rPr lang="en-US" sz="2000" dirty="0"/>
              <a:t>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Probability(Sepsis∣1,0)=</a:t>
            </a:r>
            <a:r>
              <a:rPr lang="en-US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Sigmoid</a:t>
            </a:r>
            <a:r>
              <a:rPr lang="en-US" sz="2000" dirty="0"/>
              <a:t>(0.5×1+0.8×0−1.0) = </a:t>
            </a:r>
            <a:r>
              <a:rPr lang="en-US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Sigmoid </a:t>
            </a:r>
            <a:r>
              <a:rPr lang="el-GR" sz="2000" dirty="0"/>
              <a:t>(</a:t>
            </a:r>
            <a:r>
              <a:rPr lang="en-US" sz="2000" dirty="0"/>
              <a:t>-0.5</a:t>
            </a:r>
            <a:r>
              <a:rPr lang="el-GR" sz="2000" dirty="0"/>
              <a:t>)</a:t>
            </a:r>
            <a:r>
              <a:rPr lang="en-US" sz="2000" dirty="0"/>
              <a:t> ​= </a:t>
            </a:r>
            <a:r>
              <a:rPr lang="en-US" sz="2000" dirty="0">
                <a:solidFill>
                  <a:srgbClr val="C00000"/>
                </a:solidFill>
              </a:rPr>
              <a:t>0.377</a:t>
            </a:r>
          </a:p>
          <a:p>
            <a:pPr marL="0" indent="0">
              <a:buNone/>
            </a:pPr>
            <a:r>
              <a:rPr lang="en-US" sz="2000" dirty="0"/>
              <a:t>Since 0.377 is less than 0.5, the model classifies the case as </a:t>
            </a:r>
            <a:r>
              <a:rPr lang="en-US" sz="2000" dirty="0">
                <a:solidFill>
                  <a:srgbClr val="C00000"/>
                </a:solidFill>
              </a:rPr>
              <a:t>Normal</a:t>
            </a:r>
            <a:r>
              <a:rPr lang="en-US" sz="2000" dirty="0"/>
              <a:t>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20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endParaRPr lang="en-US" sz="3200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9CB881A-5C58-33C9-3345-F2BB0B48A0F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39321484"/>
              </p:ext>
            </p:extLst>
          </p:nvPr>
        </p:nvGraphicFramePr>
        <p:xfrm>
          <a:off x="7559040" y="2356387"/>
          <a:ext cx="4378960" cy="1435908"/>
        </p:xfrm>
        <a:graphic>
          <a:graphicData uri="http://schemas.openxmlformats.org/drawingml/2006/table">
            <a:tbl>
              <a:tblPr firstRow="1" firstCol="1" bandRow="1"/>
              <a:tblGrid>
                <a:gridCol w="1422818">
                  <a:extLst>
                    <a:ext uri="{9D8B030D-6E8A-4147-A177-3AD203B41FA5}">
                      <a16:colId xmlns:a16="http://schemas.microsoft.com/office/drawing/2014/main" val="3297362997"/>
                    </a:ext>
                  </a:extLst>
                </a:gridCol>
                <a:gridCol w="1340010">
                  <a:extLst>
                    <a:ext uri="{9D8B030D-6E8A-4147-A177-3AD203B41FA5}">
                      <a16:colId xmlns:a16="http://schemas.microsoft.com/office/drawing/2014/main" val="1450395239"/>
                    </a:ext>
                  </a:extLst>
                </a:gridCol>
                <a:gridCol w="1616132">
                  <a:extLst>
                    <a:ext uri="{9D8B030D-6E8A-4147-A177-3AD203B41FA5}">
                      <a16:colId xmlns:a16="http://schemas.microsoft.com/office/drawing/2014/main" val="652030217"/>
                    </a:ext>
                  </a:extLst>
                </a:gridCol>
              </a:tblGrid>
              <a:tr h="295173"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b="1" i="0" u="none" strike="noStrike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Fever Severity</a:t>
                      </a:r>
                      <a:endParaRPr lang="en-US" sz="3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1894" marR="21894" marT="21894" marB="2189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b="1" i="0" u="none" strike="noStrike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Chills Severity</a:t>
                      </a:r>
                      <a:endParaRPr lang="en-US" sz="3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1894" marR="21894" marT="21894" marB="2189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b="1" i="0" u="none" strike="noStrike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Sepsis</a:t>
                      </a:r>
                      <a:endParaRPr lang="en-US" sz="3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1894" marR="21894" marT="21894" marB="2189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2411277"/>
                  </a:ext>
                </a:extLst>
              </a:tr>
              <a:tr h="295173"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b="0" i="0" u="none" strike="noStrike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n-US" sz="3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1894" marR="21894" marT="21894" marB="2189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b="0" i="0" u="none" strike="noStrike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US" sz="3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1894" marR="21894" marT="21894" marB="2189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b="0" i="0" u="none" strike="noStrike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?</a:t>
                      </a:r>
                      <a:endParaRPr lang="en-US" sz="3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1894" marR="21894" marT="21894" marB="2189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903597"/>
                  </a:ext>
                </a:extLst>
              </a:tr>
              <a:tr h="295173"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b="0" i="0" u="none" strike="noStrike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US" sz="3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1894" marR="21894" marT="21894" marB="2189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b="0" i="0" u="none" strike="noStrike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US" sz="3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1894" marR="21894" marT="21894" marB="2189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b="0" i="0" u="none" strike="noStrike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?</a:t>
                      </a:r>
                      <a:endParaRPr lang="en-US" sz="3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1894" marR="21894" marT="21894" marB="2189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273113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047458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03170F0-364C-1A82-E055-FD5DED301F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4080" y="1633332"/>
            <a:ext cx="2472891" cy="179566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256C210-6ABC-7F2E-07CF-42261BD1A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A Single Artificial Neuron - Tasks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BCE6EB-6E2A-62EF-9740-A6DBE8A9E6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dirty="0"/>
              <a:t>A single artificial neuron can be used for </a:t>
            </a:r>
            <a:r>
              <a:rPr lang="en-US" sz="2600" dirty="0">
                <a:solidFill>
                  <a:srgbClr val="C00000"/>
                </a:solidFill>
              </a:rPr>
              <a:t>two</a:t>
            </a:r>
            <a:r>
              <a:rPr lang="en-US" sz="2600" dirty="0"/>
              <a:t> main tasks:</a:t>
            </a:r>
          </a:p>
          <a:p>
            <a:pPr marL="0" indent="0">
              <a:buNone/>
            </a:pPr>
            <a:r>
              <a:rPr lang="en-US" sz="2600" b="1" dirty="0"/>
              <a:t>1- Binary Classification: </a:t>
            </a:r>
            <a:r>
              <a:rPr lang="en-US" sz="2600" dirty="0"/>
              <a:t>The output of the model is a class </a:t>
            </a:r>
            <a:r>
              <a:rPr lang="en-US" sz="2600" dirty="0">
                <a:solidFill>
                  <a:srgbClr val="C00000"/>
                </a:solidFill>
              </a:rPr>
              <a:t>label</a:t>
            </a:r>
            <a:endParaRPr lang="en-US" sz="26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600" b="1" dirty="0"/>
              <a:t>Goal</a:t>
            </a:r>
            <a:r>
              <a:rPr lang="en-US" sz="2600" dirty="0"/>
              <a:t>: To assign one of two predefined </a:t>
            </a:r>
            <a:r>
              <a:rPr lang="en-US" sz="2600" dirty="0">
                <a:solidFill>
                  <a:srgbClr val="C00000"/>
                </a:solidFill>
              </a:rPr>
              <a:t>classes</a:t>
            </a:r>
            <a:r>
              <a:rPr lang="en-US" sz="2600" dirty="0"/>
              <a:t> to an input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600" b="1" dirty="0"/>
              <a:t>Example</a:t>
            </a:r>
            <a:r>
              <a:rPr lang="en-US" sz="2600" dirty="0"/>
              <a:t>: Predicting sepsis vs normal based on fever, etc.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600" dirty="0"/>
          </a:p>
          <a:p>
            <a:pPr marL="0" indent="0">
              <a:buNone/>
            </a:pPr>
            <a:r>
              <a:rPr lang="en-US" sz="2600" b="1" dirty="0"/>
              <a:t>2- Regression: </a:t>
            </a:r>
            <a:r>
              <a:rPr lang="en-US" sz="2600" dirty="0"/>
              <a:t>The output  of the model is a continuous</a:t>
            </a:r>
            <a:r>
              <a:rPr lang="en-US" sz="2600" dirty="0">
                <a:solidFill>
                  <a:srgbClr val="C00000"/>
                </a:solidFill>
              </a:rPr>
              <a:t> value</a:t>
            </a:r>
            <a:endParaRPr lang="en-US" sz="2600" dirty="0"/>
          </a:p>
          <a:p>
            <a:r>
              <a:rPr lang="en-US" sz="2600" b="1" dirty="0"/>
              <a:t>Goal</a:t>
            </a:r>
            <a:r>
              <a:rPr lang="en-US" sz="2600" dirty="0"/>
              <a:t>: To assign a </a:t>
            </a:r>
            <a:r>
              <a:rPr lang="en-US" sz="2600" dirty="0">
                <a:solidFill>
                  <a:srgbClr val="C00000"/>
                </a:solidFill>
              </a:rPr>
              <a:t>numerical </a:t>
            </a:r>
            <a:r>
              <a:rPr lang="en-US" sz="2600" dirty="0"/>
              <a:t>value</a:t>
            </a:r>
            <a:r>
              <a:rPr lang="en-US" sz="2600" dirty="0">
                <a:solidFill>
                  <a:srgbClr val="C00000"/>
                </a:solidFill>
              </a:rPr>
              <a:t> </a:t>
            </a:r>
            <a:r>
              <a:rPr lang="en-US" sz="2600" dirty="0"/>
              <a:t>to an input </a:t>
            </a:r>
          </a:p>
          <a:p>
            <a:r>
              <a:rPr lang="en-US" sz="2600" b="1" dirty="0"/>
              <a:t>Example</a:t>
            </a:r>
            <a:r>
              <a:rPr lang="en-US" sz="2600" dirty="0"/>
              <a:t>: Predicting house prices based on living area , etc.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600" dirty="0"/>
          </a:p>
          <a:p>
            <a:endParaRPr lang="en-US" sz="2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B37292-115E-F950-59C0-7F53DD68E9EC}"/>
              </a:ext>
            </a:extLst>
          </p:cNvPr>
          <p:cNvSpPr txBox="1"/>
          <p:nvPr/>
        </p:nvSpPr>
        <p:spPr>
          <a:xfrm>
            <a:off x="985520" y="5988734"/>
            <a:ext cx="80873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800" dirty="0"/>
              <a:t>For </a:t>
            </a:r>
            <a:r>
              <a:rPr lang="en-US" sz="1800" dirty="0">
                <a:solidFill>
                  <a:srgbClr val="C00000"/>
                </a:solidFill>
              </a:rPr>
              <a:t>regression</a:t>
            </a:r>
            <a:r>
              <a:rPr lang="en-US" sz="1800" dirty="0"/>
              <a:t> tasks, we typically </a:t>
            </a:r>
            <a:r>
              <a:rPr lang="en-US" sz="1800" dirty="0">
                <a:solidFill>
                  <a:srgbClr val="C00000"/>
                </a:solidFill>
              </a:rPr>
              <a:t>don't use activation</a:t>
            </a:r>
            <a:r>
              <a:rPr lang="en-US" sz="1800" dirty="0"/>
              <a:t> function since regression aims to predict unbounded real values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123B606-EB31-9205-B2A1-BB31B0FD40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7680" y="4398779"/>
            <a:ext cx="2725692" cy="2007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2950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7893ce20-a697-4fd6-a4da-14011f6a471d}" enabled="1" method="Standard" siteId="{a8eec281-aaa3-4dae-ac9b-9a398b9215e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19685</TotalTime>
  <Words>9010</Words>
  <Application>Microsoft Macintosh PowerPoint</Application>
  <PresentationFormat>Widescreen</PresentationFormat>
  <Paragraphs>1011</Paragraphs>
  <Slides>71</Slides>
  <Notes>23</Notes>
  <HiddenSlides>0</HiddenSlides>
  <MMClips>0</MMClips>
  <ScaleCrop>false</ScaleCrop>
  <HeadingPairs>
    <vt:vector size="8" baseType="variant">
      <vt:variant>
        <vt:lpstr>Fonts Used</vt:lpstr>
      </vt:variant>
      <vt:variant>
        <vt:i4>16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71</vt:i4>
      </vt:variant>
    </vt:vector>
  </HeadingPairs>
  <TitlesOfParts>
    <vt:vector size="90" baseType="lpstr">
      <vt:lpstr>AmazonEmber</vt:lpstr>
      <vt:lpstr>JetBrains Mono</vt:lpstr>
      <vt:lpstr>sohne</vt:lpstr>
      <vt:lpstr>source-serif-pro</vt:lpstr>
      <vt:lpstr>Tekton Pro</vt:lpstr>
      <vt:lpstr>Aptos</vt:lpstr>
      <vt:lpstr>Aptos Narrow</vt:lpstr>
      <vt:lpstr>Arial</vt:lpstr>
      <vt:lpstr>Calibri</vt:lpstr>
      <vt:lpstr>Calibri Light</vt:lpstr>
      <vt:lpstr>Cambria</vt:lpstr>
      <vt:lpstr>Cambria Math</vt:lpstr>
      <vt:lpstr>Courier New</vt:lpstr>
      <vt:lpstr>Symbol</vt:lpstr>
      <vt:lpstr>Times New Roman</vt:lpstr>
      <vt:lpstr>Wingdings</vt:lpstr>
      <vt:lpstr>Office Theme</vt:lpstr>
      <vt:lpstr>PBrush</vt:lpstr>
      <vt:lpstr>Equation</vt:lpstr>
      <vt:lpstr>Advanced Techniques with  Large Language Models   Lecture 2</vt:lpstr>
      <vt:lpstr>Artificial Neural Network</vt:lpstr>
      <vt:lpstr>A Single Artificial Neuron (Perceptron)</vt:lpstr>
      <vt:lpstr>Activation Function</vt:lpstr>
      <vt:lpstr>Activation Functions - Sigmoid</vt:lpstr>
      <vt:lpstr>Artificial Neuron with Sigmoid Activation</vt:lpstr>
      <vt:lpstr>Artificial Neuron with Sigmoid - Example</vt:lpstr>
      <vt:lpstr>Artificial Neuron with Sigmoid - Example</vt:lpstr>
      <vt:lpstr>A Single Artificial Neuron - Tasks</vt:lpstr>
      <vt:lpstr>Training a Neuron – Problem Statement</vt:lpstr>
      <vt:lpstr>Loss Functions</vt:lpstr>
      <vt:lpstr>Training a Neuron – Regression Example</vt:lpstr>
      <vt:lpstr>Closed-form Method - Example</vt:lpstr>
      <vt:lpstr>Partial Derivative</vt:lpstr>
      <vt:lpstr>The Least Squares Equation</vt:lpstr>
      <vt:lpstr>Closed Form Calculation - Example </vt:lpstr>
      <vt:lpstr>Closed Form Calculation - Example </vt:lpstr>
      <vt:lpstr>Approaches to Minimize Loss</vt:lpstr>
      <vt:lpstr>Gradient Descent - Intuitive </vt:lpstr>
      <vt:lpstr>Learning Steps</vt:lpstr>
      <vt:lpstr>Learning Rate</vt:lpstr>
      <vt:lpstr>Gradient Descent – Example1</vt:lpstr>
      <vt:lpstr>Gradient Descent – Example1</vt:lpstr>
      <vt:lpstr>Gradient Descent – Example1</vt:lpstr>
      <vt:lpstr>Gradient Descent – Example2</vt:lpstr>
      <vt:lpstr>Effect of Learning Rate</vt:lpstr>
      <vt:lpstr>Saddle Points</vt:lpstr>
      <vt:lpstr>Variable Learning Rate </vt:lpstr>
      <vt:lpstr>Training of a Single Neuron - Steps</vt:lpstr>
      <vt:lpstr>Training of a Single Neuron – Regression Example</vt:lpstr>
      <vt:lpstr>Update Weights using Gradient Decent</vt:lpstr>
      <vt:lpstr>Training of a Single Neuron - Example</vt:lpstr>
      <vt:lpstr>Training of a Single Neuron - Example</vt:lpstr>
      <vt:lpstr>Training of a Single Neuron - Example</vt:lpstr>
      <vt:lpstr>Neural Networks</vt:lpstr>
      <vt:lpstr>Feedforward Neural Networks</vt:lpstr>
      <vt:lpstr>Feedforward Neural Networks</vt:lpstr>
      <vt:lpstr>Activation Functions - Softmax</vt:lpstr>
      <vt:lpstr>Activation Functions - ReLu</vt:lpstr>
      <vt:lpstr>Selection of Activation Function </vt:lpstr>
      <vt:lpstr>Neural Network Model – Inference Example</vt:lpstr>
      <vt:lpstr>Matrix Representation of Neural Networks</vt:lpstr>
      <vt:lpstr>Partially vs Fully Connected Layer </vt:lpstr>
      <vt:lpstr>Parameters of Artificial Neural Network</vt:lpstr>
      <vt:lpstr>Training Neural Network vs Single Neuron</vt:lpstr>
      <vt:lpstr>Backward Propagation</vt:lpstr>
      <vt:lpstr>Dynamic Programming</vt:lpstr>
      <vt:lpstr>Deep NN vs Shallow NN</vt:lpstr>
      <vt:lpstr>Training Steps</vt:lpstr>
      <vt:lpstr>Training Neural Network - Method</vt:lpstr>
      <vt:lpstr> </vt:lpstr>
      <vt:lpstr>Forward Propagation</vt:lpstr>
      <vt:lpstr>Loss Calculation</vt:lpstr>
      <vt:lpstr>Backprop - Output Layer</vt:lpstr>
      <vt:lpstr>Calculate Weights – Output Layer</vt:lpstr>
      <vt:lpstr>Backprop - Hidden Layer</vt:lpstr>
      <vt:lpstr>Calculate Weights – Hidden Layer</vt:lpstr>
      <vt:lpstr>Update Weights and New Iterations</vt:lpstr>
      <vt:lpstr>Stochastic Gradient Descent (SGD)</vt:lpstr>
      <vt:lpstr>Batch Gradient Descent</vt:lpstr>
      <vt:lpstr>Mini Batch Gradient Descent</vt:lpstr>
      <vt:lpstr>Optimizer</vt:lpstr>
      <vt:lpstr>Avoid Overfitting in NN</vt:lpstr>
      <vt:lpstr>Dropout</vt:lpstr>
      <vt:lpstr>Dropout Method </vt:lpstr>
      <vt:lpstr>Dropout Result</vt:lpstr>
      <vt:lpstr>Implementation of Neural Network</vt:lpstr>
      <vt:lpstr>Tensor</vt:lpstr>
      <vt:lpstr>Realizing Neural Networks by Tensors</vt:lpstr>
      <vt:lpstr>Feed Forward NN- Example</vt:lpstr>
      <vt:lpstr>Assignment 2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Abdolreza Mosaddegh</dc:creator>
  <cp:lastModifiedBy>Ke Zhang</cp:lastModifiedBy>
  <cp:revision>431</cp:revision>
  <dcterms:created xsi:type="dcterms:W3CDTF">2023-12-26T07:54:20Z</dcterms:created>
  <dcterms:modified xsi:type="dcterms:W3CDTF">2025-09-23T18:43:16Z</dcterms:modified>
</cp:coreProperties>
</file>